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76" r:id="rId5"/>
    <p:sldId id="273" r:id="rId6"/>
    <p:sldId id="28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5089"/>
    <a:srgbClr val="2E2EDF"/>
    <a:srgbClr val="1F22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370" y="67"/>
      </p:cViewPr>
      <p:guideLst>
        <p:guide orient="horz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F282B2A-05B9-DA43-B020-0E17B430990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880F47-F956-A04A-B651-0BD4539C204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3D6820-C90F-314A-B635-C792A02598A9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0E4E16-EE10-FD4C-BD38-5D3EA4A7802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E22654-B272-734A-8F53-4FAFEF8572E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3C2991-C7D9-7247-8934-6D802DBD2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6961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4DD683-F048-40F2-8F8B-BB5C49C79AC2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C0BB03-6D45-4B7D-B28F-151C74B80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791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Rediģēt šablona apakšvirsraksta stilu</a:t>
            </a: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518C710-B841-284D-A600-58291455ABCB}"/>
              </a:ext>
            </a:extLst>
          </p:cNvPr>
          <p:cNvSpPr/>
          <p:nvPr userDrawn="1"/>
        </p:nvSpPr>
        <p:spPr>
          <a:xfrm>
            <a:off x="0" y="5755342"/>
            <a:ext cx="12192000" cy="12729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BA99B71F-918A-0E40-9971-A475596C833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9826" y="538464"/>
            <a:ext cx="3876527" cy="131001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B9B900A-6B68-0342-8952-BF3D282C41F1}"/>
              </a:ext>
            </a:extLst>
          </p:cNvPr>
          <p:cNvSpPr/>
          <p:nvPr userDrawn="1"/>
        </p:nvSpPr>
        <p:spPr>
          <a:xfrm>
            <a:off x="0" y="2316162"/>
            <a:ext cx="12192000" cy="4712167"/>
          </a:xfrm>
          <a:prstGeom prst="rect">
            <a:avLst/>
          </a:prstGeom>
          <a:solidFill>
            <a:srgbClr val="1B5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977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874D3B-0145-4B40-BC41-2631D243D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431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874D3B-0145-4B40-BC41-2631D243D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595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>
          <a:xfrm>
            <a:off x="11645929" y="6256960"/>
            <a:ext cx="605110" cy="332685"/>
          </a:xfrm>
          <a:prstGeom prst="rect">
            <a:avLst/>
          </a:prstGeom>
        </p:spPr>
        <p:txBody>
          <a:bodyPr/>
          <a:lstStyle>
            <a:lvl1pPr algn="ctr">
              <a:defRPr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2874D3B-0145-4B40-BC41-2631D243DC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256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874D3B-0145-4B40-BC41-2631D243D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350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274319" y="1269961"/>
            <a:ext cx="5745481" cy="4907002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6172200" y="1269961"/>
            <a:ext cx="5814752" cy="4907002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874D3B-0145-4B40-BC41-2631D243D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391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399011" y="199506"/>
            <a:ext cx="11438313" cy="972590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399012" y="1426629"/>
            <a:ext cx="559856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399012" y="2310938"/>
            <a:ext cx="5598564" cy="3878725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6172200" y="1426629"/>
            <a:ext cx="566512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6172200" y="2310938"/>
            <a:ext cx="5665124" cy="3878725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874D3B-0145-4B40-BC41-2631D243D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447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874D3B-0145-4B40-BC41-2631D243D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869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874D3B-0145-4B40-BC41-2631D243D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496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874D3B-0145-4B40-BC41-2631D243D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62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874D3B-0145-4B40-BC41-2631D243D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869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/>
          <p:cNvSpPr>
            <a:spLocks noGrp="1"/>
          </p:cNvSpPr>
          <p:nvPr>
            <p:ph type="title"/>
          </p:nvPr>
        </p:nvSpPr>
        <p:spPr>
          <a:xfrm>
            <a:off x="315882" y="517138"/>
            <a:ext cx="11712633" cy="7948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315882" y="1709531"/>
            <a:ext cx="11712633" cy="1928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pic>
        <p:nvPicPr>
          <p:cNvPr id="7" name="Picture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1873" y="6095209"/>
            <a:ext cx="2027763" cy="685254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5CC4F950-DFF2-F042-952F-DAC967054040}"/>
              </a:ext>
            </a:extLst>
          </p:cNvPr>
          <p:cNvSpPr/>
          <p:nvPr userDrawn="1"/>
        </p:nvSpPr>
        <p:spPr>
          <a:xfrm>
            <a:off x="0" y="6341165"/>
            <a:ext cx="9312965" cy="19990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8235B9-3821-BA42-BA6A-FE61809AEEA0}"/>
              </a:ext>
            </a:extLst>
          </p:cNvPr>
          <p:cNvSpPr/>
          <p:nvPr userDrawn="1"/>
        </p:nvSpPr>
        <p:spPr>
          <a:xfrm>
            <a:off x="11638544" y="6341164"/>
            <a:ext cx="553456" cy="19990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449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E07601-1E68-63DE-8157-2A3C5FE245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E9F826-07D6-6B71-3455-D722885B2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74D3B-0145-4B40-BC41-2631D243DCC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Virsraksts 1">
            <a:extLst>
              <a:ext uri="{FF2B5EF4-FFF2-40B4-BE49-F238E27FC236}">
                <a16:creationId xmlns:a16="http://schemas.microsoft.com/office/drawing/2014/main" id="{0AB3E72F-AE6D-77E4-CD45-41C1A501DB3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18011" y="440937"/>
            <a:ext cx="11399520" cy="1099996"/>
          </a:xfrm>
        </p:spPr>
        <p:txBody>
          <a:bodyPr>
            <a:noAutofit/>
          </a:bodyPr>
          <a:lstStyle/>
          <a:p>
            <a:r>
              <a:rPr lang="lv-LV" sz="3600" dirty="0">
                <a:solidFill>
                  <a:srgbClr val="1B5089"/>
                </a:solidFill>
                <a:latin typeface="Arial"/>
                <a:cs typeface="Arial"/>
              </a:rPr>
              <a:t>Attīstības iniciatīvu pieteikuma forma</a:t>
            </a:r>
            <a:endParaRPr lang="en-US" sz="3600" dirty="0">
              <a:solidFill>
                <a:srgbClr val="1B50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9318B3C-DFA7-050D-A33F-92CFC7604535}"/>
              </a:ext>
            </a:extLst>
          </p:cNvPr>
          <p:cNvSpPr/>
          <p:nvPr/>
        </p:nvSpPr>
        <p:spPr>
          <a:xfrm>
            <a:off x="544674" y="1544513"/>
            <a:ext cx="4107656" cy="40481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err="1">
                <a:cs typeface="Calibri"/>
              </a:rPr>
              <a:t>Iniciatīvas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nosaukums</a:t>
            </a:r>
            <a:endParaRPr lang="en-US" err="1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18BDE5-32D3-F15D-180A-E828ECC6A7E9}"/>
              </a:ext>
            </a:extLst>
          </p:cNvPr>
          <p:cNvSpPr/>
          <p:nvPr/>
        </p:nvSpPr>
        <p:spPr>
          <a:xfrm>
            <a:off x="544673" y="1948464"/>
            <a:ext cx="2041994" cy="4048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US" sz="1200" err="1">
                <a:cs typeface="Calibri"/>
              </a:rPr>
              <a:t>Sagatavotājs</a:t>
            </a:r>
            <a:r>
              <a:rPr lang="en-US" sz="1200">
                <a:cs typeface="Calibri"/>
              </a:rPr>
              <a:t>: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54D5474-6A02-9612-F753-08A7B8F739CD}"/>
              </a:ext>
            </a:extLst>
          </p:cNvPr>
          <p:cNvSpPr/>
          <p:nvPr/>
        </p:nvSpPr>
        <p:spPr>
          <a:xfrm>
            <a:off x="2610335" y="1948463"/>
            <a:ext cx="2041994" cy="4139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US" sz="1200" err="1">
                <a:cs typeface="Calibri"/>
              </a:rPr>
              <a:t>Sagatavošanas</a:t>
            </a:r>
            <a:r>
              <a:rPr lang="en-US" sz="1200">
                <a:cs typeface="Calibri"/>
              </a:rPr>
              <a:t> datums: </a:t>
            </a:r>
            <a:endParaRPr lang="en-US" sz="12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46B3A2E-55F7-589E-32BB-F655FCF61297}"/>
              </a:ext>
            </a:extLst>
          </p:cNvPr>
          <p:cNvSpPr/>
          <p:nvPr/>
        </p:nvSpPr>
        <p:spPr>
          <a:xfrm>
            <a:off x="547687" y="2368340"/>
            <a:ext cx="4116836" cy="88321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900" b="1" dirty="0" err="1">
                <a:solidFill>
                  <a:srgbClr val="333333"/>
                </a:solidFill>
                <a:latin typeface="Helvetica"/>
                <a:cs typeface="Helvetica"/>
              </a:rPr>
              <a:t>Iniciatīvas</a:t>
            </a:r>
            <a:r>
              <a:rPr lang="en-US" sz="900" b="1" dirty="0">
                <a:solidFill>
                  <a:srgbClr val="333333"/>
                </a:solidFill>
                <a:latin typeface="Helvetica"/>
                <a:cs typeface="Helvetica"/>
              </a:rPr>
              <a:t> </a:t>
            </a:r>
            <a:r>
              <a:rPr lang="en-US" sz="900" b="1" dirty="0" err="1">
                <a:solidFill>
                  <a:srgbClr val="333333"/>
                </a:solidFill>
                <a:latin typeface="Helvetica"/>
                <a:cs typeface="Helvetica"/>
              </a:rPr>
              <a:t>apraksts</a:t>
            </a:r>
            <a:r>
              <a:rPr lang="en-US" sz="900" b="1" dirty="0">
                <a:solidFill>
                  <a:srgbClr val="333333"/>
                </a:solidFill>
                <a:latin typeface="Helvetica"/>
                <a:cs typeface="Helvetica"/>
              </a:rPr>
              <a:t> un </a:t>
            </a:r>
            <a:r>
              <a:rPr lang="en-US" sz="900" b="1" dirty="0" err="1">
                <a:solidFill>
                  <a:srgbClr val="333333"/>
                </a:solidFill>
                <a:latin typeface="Helvetica"/>
                <a:cs typeface="Helvetica"/>
              </a:rPr>
              <a:t>sasniedzamie</a:t>
            </a:r>
            <a:r>
              <a:rPr lang="en-US" sz="900" b="1" dirty="0">
                <a:solidFill>
                  <a:srgbClr val="333333"/>
                </a:solidFill>
                <a:latin typeface="Helvetica"/>
                <a:cs typeface="Helvetica"/>
              </a:rPr>
              <a:t> </a:t>
            </a:r>
            <a:r>
              <a:rPr lang="en-US" sz="900" b="1" dirty="0" err="1">
                <a:solidFill>
                  <a:srgbClr val="333333"/>
                </a:solidFill>
                <a:latin typeface="Helvetica"/>
                <a:cs typeface="Helvetica"/>
              </a:rPr>
              <a:t>rezultāti</a:t>
            </a:r>
            <a:r>
              <a:rPr lang="en-US" sz="900" b="1" dirty="0">
                <a:solidFill>
                  <a:srgbClr val="333333"/>
                </a:solidFill>
                <a:latin typeface="Helvetica"/>
                <a:cs typeface="Helvetica"/>
              </a:rPr>
              <a:t> un to </a:t>
            </a:r>
            <a:r>
              <a:rPr lang="en-US" sz="900" b="1" dirty="0" err="1">
                <a:solidFill>
                  <a:srgbClr val="333333"/>
                </a:solidFill>
                <a:latin typeface="Helvetica"/>
                <a:cs typeface="Helvetica"/>
              </a:rPr>
              <a:t>mērījumi</a:t>
            </a:r>
            <a:endParaRPr lang="en-US" dirty="0" err="1"/>
          </a:p>
          <a:p>
            <a:r>
              <a:rPr lang="lv-LV" sz="900" i="1" dirty="0">
                <a:solidFill>
                  <a:srgbClr val="333333"/>
                </a:solidFill>
                <a:latin typeface="Helvetica"/>
                <a:cs typeface="Helvetica"/>
              </a:rPr>
              <a:t>- Problēmas apraksts</a:t>
            </a:r>
          </a:p>
          <a:p>
            <a:pPr marL="171450" indent="-171450">
              <a:buFontTx/>
              <a:buChar char="-"/>
            </a:pPr>
            <a:r>
              <a:rPr lang="lv-LV" sz="900" i="1" dirty="0">
                <a:solidFill>
                  <a:srgbClr val="333333"/>
                </a:solidFill>
                <a:latin typeface="Helvetica"/>
                <a:cs typeface="Helvetica"/>
              </a:rPr>
              <a:t>Vajadzības/u apraksts</a:t>
            </a:r>
          </a:p>
          <a:p>
            <a:pPr marL="171450" indent="-171450">
              <a:buFontTx/>
              <a:buChar char="-"/>
            </a:pPr>
            <a:r>
              <a:rPr lang="lv-LV" sz="900" i="1" dirty="0">
                <a:solidFill>
                  <a:srgbClr val="333333"/>
                </a:solidFill>
                <a:latin typeface="Helvetica"/>
                <a:cs typeface="Helvetica"/>
              </a:rPr>
              <a:t>Sasniedzamie rezultāti</a:t>
            </a:r>
          </a:p>
          <a:p>
            <a:r>
              <a:rPr lang="en-US" sz="900" i="1" dirty="0">
                <a:solidFill>
                  <a:srgbClr val="333333"/>
                </a:solidFill>
                <a:latin typeface="Helvetica"/>
                <a:cs typeface="Helvetica"/>
              </a:rPr>
              <a:t>T.sk </a:t>
            </a:r>
            <a:r>
              <a:rPr lang="en-US" sz="900" i="1" dirty="0" err="1">
                <a:solidFill>
                  <a:srgbClr val="333333"/>
                </a:solidFill>
                <a:latin typeface="Helvetica"/>
                <a:cs typeface="Helvetica"/>
              </a:rPr>
              <a:t>norāda</a:t>
            </a:r>
            <a:r>
              <a:rPr lang="en-US" sz="900" i="1" dirty="0">
                <a:solidFill>
                  <a:srgbClr val="333333"/>
                </a:solidFill>
                <a:latin typeface="Helvetica"/>
                <a:cs typeface="Helvetica"/>
              </a:rPr>
              <a:t> </a:t>
            </a:r>
            <a:r>
              <a:rPr lang="en-US" sz="900" i="1" dirty="0" err="1">
                <a:solidFill>
                  <a:srgbClr val="333333"/>
                </a:solidFill>
                <a:latin typeface="Helvetica"/>
                <a:cs typeface="Helvetica"/>
              </a:rPr>
              <a:t>ietekmēto</a:t>
            </a:r>
            <a:r>
              <a:rPr lang="en-US" sz="900" i="1" dirty="0">
                <a:solidFill>
                  <a:srgbClr val="333333"/>
                </a:solidFill>
                <a:latin typeface="Helvetica"/>
                <a:cs typeface="Helvetica"/>
              </a:rPr>
              <a:t>/s </a:t>
            </a:r>
            <a:r>
              <a:rPr lang="en-US" sz="900" i="1" dirty="0" err="1">
                <a:solidFill>
                  <a:srgbClr val="333333"/>
                </a:solidFill>
                <a:latin typeface="Helvetica"/>
                <a:cs typeface="Helvetica"/>
              </a:rPr>
              <a:t>procesu</a:t>
            </a:r>
            <a:r>
              <a:rPr lang="en-US" sz="900" i="1" dirty="0">
                <a:solidFill>
                  <a:srgbClr val="333333"/>
                </a:solidFill>
                <a:latin typeface="Helvetica"/>
                <a:cs typeface="Helvetica"/>
              </a:rPr>
              <a:t>/s un </a:t>
            </a:r>
            <a:r>
              <a:rPr lang="en-US" sz="900" i="1" dirty="0" err="1">
                <a:solidFill>
                  <a:srgbClr val="333333"/>
                </a:solidFill>
                <a:latin typeface="Helvetica"/>
                <a:cs typeface="Helvetica"/>
              </a:rPr>
              <a:t>procesu</a:t>
            </a:r>
            <a:r>
              <a:rPr lang="en-US" sz="900" i="1" dirty="0">
                <a:solidFill>
                  <a:srgbClr val="333333"/>
                </a:solidFill>
                <a:latin typeface="Helvetica"/>
                <a:cs typeface="Helvetica"/>
              </a:rPr>
              <a:t> </a:t>
            </a:r>
            <a:r>
              <a:rPr lang="en-US" sz="900" i="1" dirty="0" err="1">
                <a:solidFill>
                  <a:srgbClr val="333333"/>
                </a:solidFill>
                <a:latin typeface="Helvetica"/>
                <a:cs typeface="Helvetica"/>
              </a:rPr>
              <a:t>uzlabojumus</a:t>
            </a:r>
            <a:r>
              <a:rPr lang="en-US" sz="900" i="1" dirty="0">
                <a:solidFill>
                  <a:srgbClr val="333333"/>
                </a:solidFill>
                <a:latin typeface="Helvetica"/>
                <a:cs typeface="Helvetica"/>
              </a:rPr>
              <a:t>, </a:t>
            </a:r>
            <a:r>
              <a:rPr lang="en-US" sz="900" i="1" dirty="0" err="1">
                <a:solidFill>
                  <a:srgbClr val="333333"/>
                </a:solidFill>
                <a:latin typeface="Helvetica"/>
                <a:cs typeface="Helvetica"/>
              </a:rPr>
              <a:t>sasniedzamos</a:t>
            </a:r>
            <a:r>
              <a:rPr lang="en-US" sz="900" i="1" dirty="0">
                <a:solidFill>
                  <a:srgbClr val="333333"/>
                </a:solidFill>
                <a:latin typeface="Helvetica"/>
                <a:cs typeface="Helvetica"/>
              </a:rPr>
              <a:t> </a:t>
            </a:r>
            <a:r>
              <a:rPr lang="en-US" sz="900" i="1" dirty="0" err="1">
                <a:solidFill>
                  <a:srgbClr val="333333"/>
                </a:solidFill>
                <a:latin typeface="Helvetica"/>
                <a:cs typeface="Helvetica"/>
              </a:rPr>
              <a:t>rezultātus</a:t>
            </a:r>
            <a:r>
              <a:rPr lang="en-US" sz="900" i="1" dirty="0">
                <a:solidFill>
                  <a:srgbClr val="333333"/>
                </a:solidFill>
                <a:latin typeface="Helvetica"/>
                <a:cs typeface="Helvetica"/>
              </a:rPr>
              <a:t> un </a:t>
            </a:r>
            <a:r>
              <a:rPr lang="en-US" sz="900" i="1" dirty="0" err="1">
                <a:solidFill>
                  <a:srgbClr val="333333"/>
                </a:solidFill>
                <a:latin typeface="Helvetica"/>
                <a:cs typeface="Helvetica"/>
              </a:rPr>
              <a:t>mērījumus</a:t>
            </a:r>
            <a:endParaRPr lang="en-US" i="1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010EC64-8087-6E02-8C62-728CB32B3E20}"/>
              </a:ext>
            </a:extLst>
          </p:cNvPr>
          <p:cNvSpPr/>
          <p:nvPr/>
        </p:nvSpPr>
        <p:spPr>
          <a:xfrm>
            <a:off x="547686" y="3268050"/>
            <a:ext cx="4116836" cy="88321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US" sz="900" b="1" err="1">
                <a:solidFill>
                  <a:srgbClr val="333333"/>
                </a:solidFill>
                <a:latin typeface="Helvetica"/>
                <a:cs typeface="Helvetica"/>
              </a:rPr>
              <a:t>Iespējamie</a:t>
            </a:r>
            <a:r>
              <a:rPr lang="en-US" sz="900" b="1">
                <a:solidFill>
                  <a:srgbClr val="333333"/>
                </a:solidFill>
                <a:latin typeface="Helvetica"/>
                <a:cs typeface="Helvetica"/>
              </a:rPr>
              <a:t> </a:t>
            </a:r>
            <a:r>
              <a:rPr lang="en-US" sz="900" b="1" err="1">
                <a:solidFill>
                  <a:srgbClr val="333333"/>
                </a:solidFill>
                <a:latin typeface="Helvetica"/>
                <a:cs typeface="Helvetica"/>
              </a:rPr>
              <a:t>risinājumi</a:t>
            </a:r>
          </a:p>
          <a:p>
            <a:endParaRPr lang="en-US">
              <a:cs typeface="Calibri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7BB449A-74AB-64C5-2D97-9CD3DD7E019F}"/>
              </a:ext>
            </a:extLst>
          </p:cNvPr>
          <p:cNvSpPr/>
          <p:nvPr/>
        </p:nvSpPr>
        <p:spPr>
          <a:xfrm>
            <a:off x="556867" y="4176942"/>
            <a:ext cx="4116836" cy="88321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US" sz="900" b="1" err="1">
                <a:solidFill>
                  <a:srgbClr val="333333"/>
                </a:solidFill>
                <a:latin typeface="Helvetica"/>
                <a:cs typeface="Helvetica"/>
              </a:rPr>
              <a:t>Augsta</a:t>
            </a:r>
            <a:r>
              <a:rPr lang="en-US" sz="900" b="1">
                <a:solidFill>
                  <a:srgbClr val="333333"/>
                </a:solidFill>
                <a:latin typeface="Helvetica"/>
                <a:cs typeface="Helvetica"/>
              </a:rPr>
              <a:t> </a:t>
            </a:r>
            <a:r>
              <a:rPr lang="en-US" sz="900" b="1" err="1">
                <a:solidFill>
                  <a:srgbClr val="333333"/>
                </a:solidFill>
                <a:latin typeface="Helvetica"/>
                <a:cs typeface="Helvetica"/>
              </a:rPr>
              <a:t>līmeņa</a:t>
            </a:r>
            <a:r>
              <a:rPr lang="en-US" sz="900" b="1">
                <a:solidFill>
                  <a:srgbClr val="333333"/>
                </a:solidFill>
                <a:latin typeface="Helvetica"/>
                <a:cs typeface="Helvetica"/>
              </a:rPr>
              <a:t> </a:t>
            </a:r>
            <a:r>
              <a:rPr lang="en-US" sz="900" b="1" err="1">
                <a:solidFill>
                  <a:srgbClr val="333333"/>
                </a:solidFill>
                <a:latin typeface="Helvetica"/>
                <a:cs typeface="Helvetica"/>
              </a:rPr>
              <a:t>aktivitātes</a:t>
            </a:r>
            <a:r>
              <a:rPr lang="en-US" sz="900" b="1">
                <a:solidFill>
                  <a:srgbClr val="333333"/>
                </a:solidFill>
                <a:latin typeface="Helvetica"/>
                <a:cs typeface="Helvetica"/>
              </a:rPr>
              <a:t> un </a:t>
            </a:r>
            <a:r>
              <a:rPr lang="en-US" sz="900" b="1" err="1">
                <a:solidFill>
                  <a:srgbClr val="333333"/>
                </a:solidFill>
                <a:latin typeface="Helvetica"/>
                <a:cs typeface="Helvetica"/>
              </a:rPr>
              <a:t>laika</a:t>
            </a:r>
            <a:r>
              <a:rPr lang="en-US" sz="900" b="1">
                <a:solidFill>
                  <a:srgbClr val="333333"/>
                </a:solidFill>
                <a:latin typeface="Helvetica"/>
                <a:cs typeface="Helvetica"/>
              </a:rPr>
              <a:t> </a:t>
            </a:r>
            <a:r>
              <a:rPr lang="en-US" sz="900" b="1" err="1">
                <a:solidFill>
                  <a:srgbClr val="333333"/>
                </a:solidFill>
                <a:latin typeface="Helvetica"/>
                <a:cs typeface="Helvetica"/>
              </a:rPr>
              <a:t>plāns</a:t>
            </a:r>
            <a:endParaRPr lang="en-US" err="1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2D3D953-D34B-2B9F-4604-12C62D3D2A05}"/>
              </a:ext>
            </a:extLst>
          </p:cNvPr>
          <p:cNvSpPr/>
          <p:nvPr/>
        </p:nvSpPr>
        <p:spPr>
          <a:xfrm>
            <a:off x="556866" y="5076652"/>
            <a:ext cx="4116836" cy="88321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US" sz="900" b="1" err="1">
                <a:solidFill>
                  <a:srgbClr val="333333"/>
                </a:solidFill>
                <a:latin typeface="Helvetica"/>
                <a:cs typeface="Helvetica"/>
              </a:rPr>
              <a:t>Iesaistītās</a:t>
            </a:r>
            <a:r>
              <a:rPr lang="en-US" sz="900" b="1">
                <a:solidFill>
                  <a:srgbClr val="333333"/>
                </a:solidFill>
                <a:latin typeface="Helvetica"/>
                <a:cs typeface="Helvetica"/>
              </a:rPr>
              <a:t> un </a:t>
            </a:r>
            <a:r>
              <a:rPr lang="en-US" sz="900" b="1" err="1">
                <a:solidFill>
                  <a:srgbClr val="333333"/>
                </a:solidFill>
                <a:latin typeface="Helvetica"/>
                <a:cs typeface="Helvetica"/>
              </a:rPr>
              <a:t>ieinteresētās</a:t>
            </a:r>
            <a:r>
              <a:rPr lang="en-US" sz="900" b="1">
                <a:solidFill>
                  <a:srgbClr val="333333"/>
                </a:solidFill>
                <a:latin typeface="Helvetica"/>
                <a:cs typeface="Helvetica"/>
              </a:rPr>
              <a:t> </a:t>
            </a:r>
            <a:r>
              <a:rPr lang="en-US" sz="900" b="1" err="1">
                <a:solidFill>
                  <a:srgbClr val="333333"/>
                </a:solidFill>
                <a:latin typeface="Helvetica"/>
                <a:cs typeface="Helvetica"/>
              </a:rPr>
              <a:t>puses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D82731D-6CE5-52D1-6B02-25B69905B800}"/>
              </a:ext>
            </a:extLst>
          </p:cNvPr>
          <p:cNvSpPr/>
          <p:nvPr/>
        </p:nvSpPr>
        <p:spPr>
          <a:xfrm>
            <a:off x="4798361" y="2359159"/>
            <a:ext cx="4116836" cy="88321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US" sz="900" b="1" err="1">
                <a:solidFill>
                  <a:srgbClr val="333333"/>
                </a:solidFill>
                <a:latin typeface="Helvetica"/>
                <a:cs typeface="Helvetica"/>
              </a:rPr>
              <a:t>Nepieciešamie</a:t>
            </a:r>
            <a:r>
              <a:rPr lang="en-US" sz="900" b="1">
                <a:solidFill>
                  <a:srgbClr val="333333"/>
                </a:solidFill>
                <a:latin typeface="Helvetica"/>
                <a:cs typeface="Helvetica"/>
              </a:rPr>
              <a:t> </a:t>
            </a:r>
            <a:r>
              <a:rPr lang="en-US" sz="900" b="1" err="1">
                <a:solidFill>
                  <a:srgbClr val="333333"/>
                </a:solidFill>
                <a:latin typeface="Helvetica"/>
                <a:cs typeface="Helvetica"/>
              </a:rPr>
              <a:t>resursi</a:t>
            </a:r>
          </a:p>
          <a:p>
            <a:r>
              <a:rPr lang="en-US" sz="900" i="1" err="1">
                <a:solidFill>
                  <a:srgbClr val="333333"/>
                </a:solidFill>
                <a:latin typeface="Helvetica"/>
                <a:cs typeface="Helvetica"/>
              </a:rPr>
              <a:t>Cilvēkresursi</a:t>
            </a:r>
            <a:r>
              <a:rPr lang="en-US" sz="900" i="1">
                <a:solidFill>
                  <a:srgbClr val="333333"/>
                </a:solidFill>
                <a:latin typeface="Helvetica"/>
                <a:cs typeface="Helvetica"/>
              </a:rPr>
              <a:t>, t.sk. </a:t>
            </a:r>
            <a:r>
              <a:rPr lang="en-US" sz="900" i="1" err="1">
                <a:solidFill>
                  <a:srgbClr val="333333"/>
                </a:solidFill>
                <a:latin typeface="Helvetica"/>
                <a:cs typeface="Helvetica"/>
              </a:rPr>
              <a:t>citu</a:t>
            </a:r>
            <a:r>
              <a:rPr lang="en-US" sz="900" i="1">
                <a:solidFill>
                  <a:srgbClr val="333333"/>
                </a:solidFill>
                <a:latin typeface="Helvetica"/>
                <a:cs typeface="Helvetica"/>
              </a:rPr>
              <a:t> </a:t>
            </a:r>
            <a:r>
              <a:rPr lang="en-US" sz="900" i="1" err="1">
                <a:solidFill>
                  <a:srgbClr val="333333"/>
                </a:solidFill>
                <a:latin typeface="Helvetica"/>
                <a:cs typeface="Helvetica"/>
              </a:rPr>
              <a:t>struktūrvienību</a:t>
            </a:r>
            <a:r>
              <a:rPr lang="en-US" sz="900" i="1">
                <a:solidFill>
                  <a:srgbClr val="333333"/>
                </a:solidFill>
                <a:latin typeface="Helvetica"/>
                <a:cs typeface="Helvetica"/>
              </a:rPr>
              <a:t> </a:t>
            </a:r>
            <a:r>
              <a:rPr lang="en-US" sz="900" i="1" err="1">
                <a:solidFill>
                  <a:srgbClr val="333333"/>
                </a:solidFill>
                <a:latin typeface="Helvetica"/>
                <a:cs typeface="Helvetica"/>
              </a:rPr>
              <a:t>iesaiste</a:t>
            </a:r>
            <a:r>
              <a:rPr lang="en-US" sz="900" i="1">
                <a:solidFill>
                  <a:srgbClr val="333333"/>
                </a:solidFill>
                <a:latin typeface="Helvetica"/>
                <a:cs typeface="Helvetica"/>
              </a:rPr>
              <a:t>, </a:t>
            </a:r>
            <a:r>
              <a:rPr lang="en-US" sz="900" i="1" err="1">
                <a:solidFill>
                  <a:srgbClr val="333333"/>
                </a:solidFill>
                <a:latin typeface="Helvetica"/>
                <a:cs typeface="Helvetica"/>
              </a:rPr>
              <a:t>tehnoloģiskie</a:t>
            </a:r>
            <a:r>
              <a:rPr lang="en-US" sz="900" i="1">
                <a:solidFill>
                  <a:srgbClr val="333333"/>
                </a:solidFill>
                <a:latin typeface="Helvetica"/>
                <a:cs typeface="Helvetica"/>
              </a:rPr>
              <a:t>, </a:t>
            </a:r>
            <a:r>
              <a:rPr lang="en-US" sz="900" i="1" err="1">
                <a:solidFill>
                  <a:srgbClr val="333333"/>
                </a:solidFill>
                <a:latin typeface="Helvetica"/>
                <a:cs typeface="Helvetica"/>
              </a:rPr>
              <a:t>u.c.</a:t>
            </a:r>
            <a:endParaRPr lang="en-US" err="1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C96AEFE-C89F-F627-00CC-ADCF3ECCE217}"/>
              </a:ext>
            </a:extLst>
          </p:cNvPr>
          <p:cNvSpPr/>
          <p:nvPr/>
        </p:nvSpPr>
        <p:spPr>
          <a:xfrm>
            <a:off x="4798360" y="3258869"/>
            <a:ext cx="4116836" cy="88321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US" sz="900" b="1" dirty="0" err="1">
                <a:solidFill>
                  <a:srgbClr val="333333"/>
                </a:solidFill>
                <a:latin typeface="Helvetica"/>
                <a:cs typeface="Helvetica"/>
              </a:rPr>
              <a:t>Budžets</a:t>
            </a:r>
            <a:r>
              <a:rPr lang="en-US" sz="900" b="1" dirty="0">
                <a:solidFill>
                  <a:srgbClr val="333333"/>
                </a:solidFill>
                <a:latin typeface="Helvetica"/>
                <a:cs typeface="Helvetica"/>
              </a:rPr>
              <a:t>, </a:t>
            </a:r>
            <a:r>
              <a:rPr lang="en-US" sz="900" b="1" dirty="0" err="1">
                <a:solidFill>
                  <a:srgbClr val="333333"/>
                </a:solidFill>
                <a:latin typeface="Helvetica"/>
                <a:cs typeface="Helvetica"/>
              </a:rPr>
              <a:t>finansējums</a:t>
            </a:r>
            <a:r>
              <a:rPr lang="en-US" sz="900" b="1" dirty="0">
                <a:solidFill>
                  <a:srgbClr val="333333"/>
                </a:solidFill>
                <a:latin typeface="Helvetica"/>
                <a:cs typeface="Helvetica"/>
              </a:rPr>
              <a:t> </a:t>
            </a:r>
            <a:endParaRPr lang="lv-LV" sz="900" b="1" dirty="0">
              <a:solidFill>
                <a:srgbClr val="333333"/>
              </a:solidFill>
              <a:latin typeface="Helvetica"/>
              <a:cs typeface="Helvetica"/>
            </a:endParaRPr>
          </a:p>
          <a:p>
            <a:r>
              <a:rPr lang="en-US" sz="900" i="1" dirty="0" err="1">
                <a:solidFill>
                  <a:srgbClr val="333333"/>
                </a:solidFill>
                <a:latin typeface="Helvetica"/>
                <a:cs typeface="Helvetica"/>
              </a:rPr>
              <a:t>Budžets</a:t>
            </a:r>
            <a:r>
              <a:rPr lang="en-US" sz="900" i="1" dirty="0">
                <a:solidFill>
                  <a:srgbClr val="333333"/>
                </a:solidFill>
                <a:latin typeface="Helvetica"/>
                <a:cs typeface="Helvetica"/>
              </a:rPr>
              <a:t> - pa </a:t>
            </a:r>
            <a:r>
              <a:rPr lang="en-US" sz="900" i="1" dirty="0" err="1">
                <a:solidFill>
                  <a:srgbClr val="333333"/>
                </a:solidFill>
                <a:latin typeface="Helvetica"/>
                <a:cs typeface="Helvetica"/>
              </a:rPr>
              <a:t>galvenajām</a:t>
            </a:r>
            <a:r>
              <a:rPr lang="en-US" sz="900" i="1" dirty="0">
                <a:solidFill>
                  <a:srgbClr val="333333"/>
                </a:solidFill>
                <a:latin typeface="Helvetica"/>
                <a:cs typeface="Helvetica"/>
              </a:rPr>
              <a:t> </a:t>
            </a:r>
            <a:r>
              <a:rPr lang="en-US" sz="900" i="1" dirty="0" err="1">
                <a:solidFill>
                  <a:srgbClr val="333333"/>
                </a:solidFill>
                <a:latin typeface="Helvetica"/>
                <a:cs typeface="Helvetica"/>
              </a:rPr>
              <a:t>izmaksu</a:t>
            </a:r>
            <a:r>
              <a:rPr lang="en-US" sz="900" i="1" dirty="0">
                <a:solidFill>
                  <a:srgbClr val="333333"/>
                </a:solidFill>
                <a:latin typeface="Helvetica"/>
                <a:cs typeface="Helvetica"/>
              </a:rPr>
              <a:t> </a:t>
            </a:r>
            <a:r>
              <a:rPr lang="en-US" sz="900" i="1" dirty="0" err="1">
                <a:solidFill>
                  <a:srgbClr val="333333"/>
                </a:solidFill>
                <a:latin typeface="Helvetica"/>
                <a:cs typeface="Helvetica"/>
              </a:rPr>
              <a:t>pozīcijām</a:t>
            </a:r>
            <a:endParaRPr lang="en-US" dirty="0"/>
          </a:p>
          <a:p>
            <a:endParaRPr lang="en-US" sz="900" b="1" dirty="0">
              <a:solidFill>
                <a:srgbClr val="333333"/>
              </a:solidFill>
              <a:latin typeface="Helvetica"/>
              <a:cs typeface="Helvetica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14CCC8E-0366-C896-1B1F-48CC7F8806ED}"/>
              </a:ext>
            </a:extLst>
          </p:cNvPr>
          <p:cNvSpPr/>
          <p:nvPr/>
        </p:nvSpPr>
        <p:spPr>
          <a:xfrm>
            <a:off x="4807541" y="4167761"/>
            <a:ext cx="4116836" cy="88321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US" sz="900" b="1" dirty="0" err="1">
                <a:solidFill>
                  <a:srgbClr val="333333"/>
                </a:solidFill>
                <a:latin typeface="Helvetica"/>
                <a:cs typeface="Helvetica"/>
              </a:rPr>
              <a:t>Iniciatīvas</a:t>
            </a:r>
            <a:r>
              <a:rPr lang="en-US" sz="900" b="1" dirty="0">
                <a:solidFill>
                  <a:srgbClr val="333333"/>
                </a:solidFill>
                <a:latin typeface="Helvetica"/>
                <a:cs typeface="Helvetica"/>
              </a:rPr>
              <a:t> </a:t>
            </a:r>
            <a:r>
              <a:rPr lang="en-US" sz="900" b="1" dirty="0" err="1">
                <a:solidFill>
                  <a:srgbClr val="333333"/>
                </a:solidFill>
                <a:latin typeface="Helvetica"/>
                <a:cs typeface="Helvetica"/>
              </a:rPr>
              <a:t>ieviešanas</a:t>
            </a:r>
            <a:r>
              <a:rPr lang="en-US" sz="900" b="1" dirty="0">
                <a:solidFill>
                  <a:srgbClr val="333333"/>
                </a:solidFill>
                <a:latin typeface="Helvetica"/>
                <a:cs typeface="Helvetica"/>
              </a:rPr>
              <a:t> </a:t>
            </a:r>
            <a:r>
              <a:rPr lang="en-US" sz="900" b="1" dirty="0" err="1">
                <a:solidFill>
                  <a:srgbClr val="333333"/>
                </a:solidFill>
                <a:latin typeface="Helvetica"/>
                <a:cs typeface="Helvetica"/>
              </a:rPr>
              <a:t>riski</a:t>
            </a:r>
            <a:endParaRPr lang="en-US" dirty="0"/>
          </a:p>
          <a:p>
            <a:r>
              <a:rPr lang="en-US" sz="900" i="1" dirty="0" err="1">
                <a:solidFill>
                  <a:srgbClr val="333333"/>
                </a:solidFill>
                <a:latin typeface="Helvetica"/>
                <a:cs typeface="Helvetica"/>
              </a:rPr>
              <a:t>Riska</a:t>
            </a:r>
            <a:r>
              <a:rPr lang="en-US" sz="900" i="1" dirty="0">
                <a:solidFill>
                  <a:srgbClr val="333333"/>
                </a:solidFill>
                <a:latin typeface="Helvetica"/>
                <a:cs typeface="Helvetica"/>
              </a:rPr>
              <a:t> </a:t>
            </a:r>
            <a:r>
              <a:rPr lang="en-US" sz="900" i="1" dirty="0" err="1">
                <a:solidFill>
                  <a:srgbClr val="333333"/>
                </a:solidFill>
                <a:latin typeface="Helvetica"/>
                <a:cs typeface="Helvetica"/>
              </a:rPr>
              <a:t>veids</a:t>
            </a:r>
            <a:r>
              <a:rPr lang="en-US" sz="900" i="1" dirty="0">
                <a:solidFill>
                  <a:srgbClr val="333333"/>
                </a:solidFill>
                <a:latin typeface="Helvetica"/>
                <a:cs typeface="Helvetica"/>
              </a:rPr>
              <a:t>, risks, </a:t>
            </a:r>
            <a:r>
              <a:rPr lang="en-US" sz="900" i="1" dirty="0" err="1">
                <a:solidFill>
                  <a:srgbClr val="333333"/>
                </a:solidFill>
                <a:latin typeface="Helvetica"/>
                <a:cs typeface="Helvetica"/>
              </a:rPr>
              <a:t>ietekme</a:t>
            </a:r>
            <a:r>
              <a:rPr lang="en-US" sz="900" i="1" dirty="0">
                <a:solidFill>
                  <a:srgbClr val="333333"/>
                </a:solidFill>
                <a:latin typeface="Helvetica"/>
                <a:cs typeface="Helvetica"/>
              </a:rPr>
              <a:t>, </a:t>
            </a:r>
            <a:r>
              <a:rPr lang="en-US" sz="900" i="1" dirty="0" err="1">
                <a:solidFill>
                  <a:srgbClr val="333333"/>
                </a:solidFill>
                <a:latin typeface="Helvetica"/>
                <a:cs typeface="Helvetica"/>
              </a:rPr>
              <a:t>varbūtība</a:t>
            </a:r>
            <a:r>
              <a:rPr lang="en-US" sz="900" i="1" dirty="0">
                <a:solidFill>
                  <a:srgbClr val="333333"/>
                </a:solidFill>
                <a:latin typeface="Helvetica"/>
                <a:cs typeface="Helvetica"/>
              </a:rPr>
              <a:t>, </a:t>
            </a:r>
            <a:r>
              <a:rPr lang="en-US" sz="900" i="1" dirty="0" err="1">
                <a:solidFill>
                  <a:srgbClr val="333333"/>
                </a:solidFill>
                <a:latin typeface="Helvetica"/>
                <a:cs typeface="Helvetica"/>
              </a:rPr>
              <a:t>vērtība</a:t>
            </a:r>
            <a:endParaRPr lang="en-US" sz="900" i="1" dirty="0">
              <a:solidFill>
                <a:srgbClr val="333333"/>
              </a:solidFill>
              <a:latin typeface="Helvetica"/>
              <a:cs typeface="Helvetica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CAA8FD1-F6C3-A7A8-3503-C5AC499C397D}"/>
              </a:ext>
            </a:extLst>
          </p:cNvPr>
          <p:cNvSpPr/>
          <p:nvPr/>
        </p:nvSpPr>
        <p:spPr>
          <a:xfrm>
            <a:off x="4807540" y="5067471"/>
            <a:ext cx="4116836" cy="88321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US" sz="900" b="1" err="1">
                <a:solidFill>
                  <a:srgbClr val="333333"/>
                </a:solidFill>
                <a:latin typeface="Helvetica"/>
                <a:cs typeface="Helvetica"/>
              </a:rPr>
              <a:t>Novērtējums</a:t>
            </a:r>
            <a:endParaRPr lang="en-US" sz="900" b="1">
              <a:solidFill>
                <a:srgbClr val="333333"/>
              </a:solidFill>
              <a:latin typeface="Helvetica"/>
              <a:cs typeface="Helvetica"/>
            </a:endParaRPr>
          </a:p>
          <a:p>
            <a:r>
              <a:rPr lang="en-US" sz="900" dirty="0" err="1">
                <a:solidFill>
                  <a:srgbClr val="333333"/>
                </a:solidFill>
                <a:latin typeface="Helvetica"/>
                <a:cs typeface="Helvetica"/>
              </a:rPr>
              <a:t>Vērtība</a:t>
            </a:r>
            <a:r>
              <a:rPr lang="en-US" sz="900" dirty="0">
                <a:solidFill>
                  <a:srgbClr val="333333"/>
                </a:solidFill>
                <a:latin typeface="Helvetica"/>
                <a:cs typeface="Helvetica"/>
              </a:rPr>
              <a:t> </a:t>
            </a:r>
            <a:r>
              <a:rPr lang="en-US" sz="900" dirty="0" err="1">
                <a:solidFill>
                  <a:srgbClr val="333333"/>
                </a:solidFill>
                <a:latin typeface="Helvetica"/>
                <a:cs typeface="Helvetica"/>
              </a:rPr>
              <a:t>klientam</a:t>
            </a:r>
            <a:r>
              <a:rPr lang="en-US" sz="900" dirty="0">
                <a:solidFill>
                  <a:srgbClr val="333333"/>
                </a:solidFill>
                <a:latin typeface="Helvetica"/>
                <a:cs typeface="Helvetica"/>
              </a:rPr>
              <a:t>, </a:t>
            </a:r>
            <a:r>
              <a:rPr lang="en-US" sz="900" dirty="0" err="1">
                <a:solidFill>
                  <a:srgbClr val="333333"/>
                </a:solidFill>
                <a:latin typeface="Helvetica"/>
                <a:cs typeface="Helvetica"/>
              </a:rPr>
              <a:t>ietekme</a:t>
            </a:r>
            <a:r>
              <a:rPr lang="en-US" sz="900" dirty="0">
                <a:solidFill>
                  <a:srgbClr val="333333"/>
                </a:solidFill>
                <a:latin typeface="Helvetica"/>
                <a:cs typeface="Helvetica"/>
              </a:rPr>
              <a:t> </a:t>
            </a:r>
            <a:r>
              <a:rPr lang="en-US" sz="900" dirty="0" err="1">
                <a:solidFill>
                  <a:srgbClr val="333333"/>
                </a:solidFill>
                <a:latin typeface="Helvetica"/>
                <a:cs typeface="Helvetica"/>
              </a:rPr>
              <a:t>uz</a:t>
            </a:r>
            <a:r>
              <a:rPr lang="en-US" sz="900" dirty="0">
                <a:solidFill>
                  <a:srgbClr val="333333"/>
                </a:solidFill>
                <a:latin typeface="Helvetica"/>
                <a:cs typeface="Helvetica"/>
              </a:rPr>
              <a:t> </a:t>
            </a:r>
            <a:r>
              <a:rPr lang="en-US" sz="900" dirty="0" err="1">
                <a:solidFill>
                  <a:srgbClr val="333333"/>
                </a:solidFill>
                <a:latin typeface="Helvetica"/>
                <a:cs typeface="Helvetica"/>
              </a:rPr>
              <a:t>konkurētspēju</a:t>
            </a:r>
            <a:endParaRPr lang="en-US" sz="900" dirty="0">
              <a:solidFill>
                <a:srgbClr val="333333"/>
              </a:solidFill>
              <a:latin typeface="Helvetica"/>
              <a:cs typeface="Helvetica"/>
            </a:endParaRPr>
          </a:p>
          <a:p>
            <a:r>
              <a:rPr lang="en-US" sz="900" dirty="0" err="1">
                <a:solidFill>
                  <a:srgbClr val="333333"/>
                </a:solidFill>
                <a:latin typeface="Helvetica"/>
                <a:cs typeface="Helvetica"/>
              </a:rPr>
              <a:t>Spēju</a:t>
            </a:r>
            <a:r>
              <a:rPr lang="en-US" sz="900" dirty="0">
                <a:solidFill>
                  <a:srgbClr val="333333"/>
                </a:solidFill>
                <a:latin typeface="Helvetica"/>
                <a:cs typeface="Helvetica"/>
              </a:rPr>
              <a:t> </a:t>
            </a:r>
            <a:r>
              <a:rPr lang="en-US" sz="900" dirty="0" err="1">
                <a:solidFill>
                  <a:srgbClr val="333333"/>
                </a:solidFill>
                <a:latin typeface="Helvetica"/>
                <a:cs typeface="Helvetica"/>
              </a:rPr>
              <a:t>attīstība</a:t>
            </a:r>
            <a:endParaRPr lang="en-US" sz="900" dirty="0">
              <a:solidFill>
                <a:srgbClr val="333333"/>
              </a:solidFill>
              <a:latin typeface="Helvetica"/>
              <a:cs typeface="Helvetica"/>
            </a:endParaRPr>
          </a:p>
          <a:p>
            <a:r>
              <a:rPr lang="en-US" sz="900" dirty="0" err="1">
                <a:solidFill>
                  <a:srgbClr val="333333"/>
                </a:solidFill>
                <a:latin typeface="Helvetica"/>
                <a:cs typeface="Helvetica"/>
              </a:rPr>
              <a:t>Efektivitāte</a:t>
            </a:r>
            <a:r>
              <a:rPr lang="en-US" sz="900" dirty="0">
                <a:solidFill>
                  <a:srgbClr val="333333"/>
                </a:solidFill>
                <a:latin typeface="Helvetica"/>
                <a:cs typeface="Helvetica"/>
              </a:rPr>
              <a:t> un </a:t>
            </a:r>
            <a:r>
              <a:rPr lang="en-US" sz="900" dirty="0" err="1">
                <a:solidFill>
                  <a:srgbClr val="333333"/>
                </a:solidFill>
                <a:latin typeface="Helvetica"/>
                <a:cs typeface="Helvetica"/>
              </a:rPr>
              <a:t>izmaksu</a:t>
            </a:r>
            <a:r>
              <a:rPr lang="en-US" sz="900" dirty="0">
                <a:solidFill>
                  <a:srgbClr val="333333"/>
                </a:solidFill>
                <a:latin typeface="Helvetica"/>
                <a:cs typeface="Helvetica"/>
              </a:rPr>
              <a:t> </a:t>
            </a:r>
            <a:r>
              <a:rPr lang="en-US" sz="900" dirty="0" err="1">
                <a:solidFill>
                  <a:srgbClr val="333333"/>
                </a:solidFill>
                <a:latin typeface="Helvetica"/>
                <a:cs typeface="Helvetica"/>
              </a:rPr>
              <a:t>samazināšana</a:t>
            </a:r>
            <a:endParaRPr lang="en-US" sz="900" dirty="0">
              <a:solidFill>
                <a:srgbClr val="333333"/>
              </a:solidFill>
              <a:latin typeface="Helvetica"/>
              <a:cs typeface="Helvetica"/>
            </a:endParaRPr>
          </a:p>
          <a:p>
            <a:r>
              <a:rPr lang="en-US" sz="900" err="1">
                <a:solidFill>
                  <a:srgbClr val="333333"/>
                </a:solidFill>
                <a:latin typeface="Helvetica"/>
                <a:cs typeface="Helvetica"/>
              </a:rPr>
              <a:t>Atbilstība</a:t>
            </a:r>
          </a:p>
          <a:p>
            <a:r>
              <a:rPr lang="en-US" sz="900" dirty="0" err="1">
                <a:solidFill>
                  <a:srgbClr val="333333"/>
                </a:solidFill>
                <a:latin typeface="Helvetica"/>
                <a:cs typeface="Helvetica"/>
              </a:rPr>
              <a:t>Sarezģītība</a:t>
            </a:r>
            <a:r>
              <a:rPr lang="en-US" sz="900" dirty="0">
                <a:solidFill>
                  <a:srgbClr val="333333"/>
                </a:solidFill>
                <a:latin typeface="Helvetica"/>
                <a:cs typeface="Helvetica"/>
              </a:rPr>
              <a:t>/</a:t>
            </a:r>
            <a:r>
              <a:rPr lang="en-US" sz="900" dirty="0" err="1">
                <a:solidFill>
                  <a:srgbClr val="333333"/>
                </a:solidFill>
                <a:latin typeface="Helvetica"/>
                <a:cs typeface="Helvetica"/>
              </a:rPr>
              <a:t>riski</a:t>
            </a:r>
            <a:r>
              <a:rPr lang="en-US" sz="900" dirty="0">
                <a:solidFill>
                  <a:srgbClr val="333333"/>
                </a:solidFill>
                <a:latin typeface="Helvetica"/>
                <a:cs typeface="Helvetica"/>
              </a:rPr>
              <a:t>, </a:t>
            </a:r>
            <a:r>
              <a:rPr lang="en-US" sz="900" dirty="0" err="1">
                <a:solidFill>
                  <a:srgbClr val="333333"/>
                </a:solidFill>
                <a:latin typeface="Helvetica"/>
                <a:cs typeface="Helvetica"/>
              </a:rPr>
              <a:t>Izmaksas</a:t>
            </a:r>
          </a:p>
          <a:p>
            <a:endParaRPr lang="en-US" sz="900" b="1">
              <a:solidFill>
                <a:srgbClr val="333333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580410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2061B7-9058-AE9F-B078-DEFC8CC1D4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5FD4E6-2B92-DB17-7AD9-92BE03E9C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74D3B-0145-4B40-BC41-2631D243DCC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Virsraksts 1">
            <a:extLst>
              <a:ext uri="{FF2B5EF4-FFF2-40B4-BE49-F238E27FC236}">
                <a16:creationId xmlns:a16="http://schemas.microsoft.com/office/drawing/2014/main" id="{AE534ECD-211E-2571-9308-5C6D141B71B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98961" y="88512"/>
            <a:ext cx="11399520" cy="1099996"/>
          </a:xfrm>
        </p:spPr>
        <p:txBody>
          <a:bodyPr>
            <a:noAutofit/>
          </a:bodyPr>
          <a:lstStyle/>
          <a:p>
            <a:r>
              <a:rPr lang="lv-LV" sz="3600" dirty="0">
                <a:solidFill>
                  <a:srgbClr val="1B5089"/>
                </a:solidFill>
                <a:latin typeface="Arial"/>
                <a:cs typeface="Arial"/>
              </a:rPr>
              <a:t>Attīstības iniciatīvu novērtēšanas kategorijas</a:t>
            </a:r>
            <a:endParaRPr lang="lv-LV" sz="3600" b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BECFD15-6548-6305-8D48-1E650F33D3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5285329"/>
              </p:ext>
            </p:extLst>
          </p:nvPr>
        </p:nvGraphicFramePr>
        <p:xfrm>
          <a:off x="1266825" y="952500"/>
          <a:ext cx="10858386" cy="49666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0315">
                  <a:extLst>
                    <a:ext uri="{9D8B030D-6E8A-4147-A177-3AD203B41FA5}">
                      <a16:colId xmlns:a16="http://schemas.microsoft.com/office/drawing/2014/main" val="2427106481"/>
                    </a:ext>
                  </a:extLst>
                </a:gridCol>
                <a:gridCol w="500062">
                  <a:extLst>
                    <a:ext uri="{9D8B030D-6E8A-4147-A177-3AD203B41FA5}">
                      <a16:colId xmlns:a16="http://schemas.microsoft.com/office/drawing/2014/main" val="1087759034"/>
                    </a:ext>
                  </a:extLst>
                </a:gridCol>
                <a:gridCol w="1588819">
                  <a:extLst>
                    <a:ext uri="{9D8B030D-6E8A-4147-A177-3AD203B41FA5}">
                      <a16:colId xmlns:a16="http://schemas.microsoft.com/office/drawing/2014/main" val="4125288774"/>
                    </a:ext>
                  </a:extLst>
                </a:gridCol>
                <a:gridCol w="1809730">
                  <a:extLst>
                    <a:ext uri="{9D8B030D-6E8A-4147-A177-3AD203B41FA5}">
                      <a16:colId xmlns:a16="http://schemas.microsoft.com/office/drawing/2014/main" val="3467798690"/>
                    </a:ext>
                  </a:extLst>
                </a:gridCol>
                <a:gridCol w="1809730">
                  <a:extLst>
                    <a:ext uri="{9D8B030D-6E8A-4147-A177-3AD203B41FA5}">
                      <a16:colId xmlns:a16="http://schemas.microsoft.com/office/drawing/2014/main" val="3434427894"/>
                    </a:ext>
                  </a:extLst>
                </a:gridCol>
                <a:gridCol w="1809730">
                  <a:extLst>
                    <a:ext uri="{9D8B030D-6E8A-4147-A177-3AD203B41FA5}">
                      <a16:colId xmlns:a16="http://schemas.microsoft.com/office/drawing/2014/main" val="2680611271"/>
                    </a:ext>
                  </a:extLst>
                </a:gridCol>
              </a:tblGrid>
              <a:tr h="351106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lang="en-GB" sz="1200" b="1" i="0" u="none" strike="noStrike" kern="120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AUGSTA</a:t>
                      </a:r>
                      <a:endParaRPr lang="en-GB" sz="1800" b="0" i="0" u="none" strike="noStrike" err="1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lang="en-GB" sz="1200" b="1" i="0" u="none" strike="noStrike" kern="120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VIDĒJA</a:t>
                      </a:r>
                      <a:endParaRPr lang="en-GB" sz="1800" b="0" i="0" u="none" strike="noStrike" err="1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lang="en-GB" sz="1200" b="1" i="0" u="none" strike="noStrike" kern="120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ZEMA</a:t>
                      </a:r>
                      <a:endParaRPr lang="en-GB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lang="en-GB" sz="1200" b="1" i="0" u="none" strike="noStrike" kern="120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NAV/ N/A</a:t>
                      </a:r>
                      <a:endParaRPr lang="en-GB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936623"/>
                  </a:ext>
                </a:extLst>
              </a:tr>
              <a:tr h="351106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lang="lv-LV" sz="800" b="0" i="0" u="none" strike="noStrike">
                          <a:effectLst/>
                          <a:latin typeface="Arial"/>
                        </a:rPr>
                        <a:t>Svars</a:t>
                      </a:r>
                      <a:endParaRPr lang="lv-LV" sz="800" b="0" i="0" u="none" strike="noStrike" err="1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lang="en-GB" sz="1100" b="1" i="0" u="none" strike="noStrike" kern="1200">
                          <a:solidFill>
                            <a:schemeClr val="accent6">
                              <a:lumMod val="76000"/>
                            </a:schemeClr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GB" sz="1800" b="0" i="0" u="none" strike="noStrike">
                        <a:solidFill>
                          <a:schemeClr val="accent6">
                            <a:lumMod val="76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AF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lang="en-GB" sz="1100" b="1" i="0" u="none" strike="noStrike" kern="1200">
                          <a:solidFill>
                            <a:schemeClr val="accent6">
                              <a:lumMod val="76000"/>
                            </a:schemeClr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GB" sz="1800" b="0" i="0" u="none" strike="noStrike">
                        <a:solidFill>
                          <a:schemeClr val="accent6">
                            <a:lumMod val="76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AF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lang="en-GB" sz="1100" b="1" i="0" u="none" strike="noStrike" kern="1200">
                          <a:solidFill>
                            <a:schemeClr val="accent6">
                              <a:lumMod val="76000"/>
                            </a:schemeClr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GB" sz="1800" b="0" i="0" u="none" strike="noStrike">
                        <a:solidFill>
                          <a:schemeClr val="accent6">
                            <a:lumMod val="76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AF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lang="en-GB" sz="1100" b="1" i="0" u="none" strike="noStrike" kern="1200">
                          <a:solidFill>
                            <a:schemeClr val="accent6">
                              <a:lumMod val="76000"/>
                            </a:schemeClr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GB" sz="1800" b="0" i="0" u="none" strike="noStrike">
                        <a:solidFill>
                          <a:schemeClr val="accent6">
                            <a:lumMod val="76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A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331388"/>
                  </a:ext>
                </a:extLst>
              </a:tr>
              <a:tr h="1123541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Aft>
                          <a:spcPts val="300"/>
                        </a:spcAft>
                      </a:pPr>
                      <a:r>
                        <a:rPr lang="lv-LV" sz="1100" b="1" i="0" u="none" strike="noStrike" kern="1200" noProof="0">
                          <a:solidFill>
                            <a:schemeClr val="accent6">
                              <a:lumMod val="76000"/>
                            </a:schemeClr>
                          </a:solidFill>
                          <a:effectLst/>
                          <a:latin typeface="Arial"/>
                        </a:rPr>
                        <a:t>VĒRTĪBA KLIENTAM, IETEKME UZ KONKURĒTSPĒJU</a:t>
                      </a:r>
                    </a:p>
                    <a:p>
                      <a:pPr marL="0" algn="l" rtl="0" eaLnBrk="1" fontAlgn="ctr" latinLnBrk="0" hangingPunct="1">
                        <a:spcAft>
                          <a:spcPts val="300"/>
                        </a:spcAft>
                      </a:pPr>
                      <a:r>
                        <a:rPr lang="lv-LV" sz="1100" b="0" i="0" u="none" strike="noStrike" kern="1200" noProof="0">
                          <a:solidFill>
                            <a:srgbClr val="1A2732"/>
                          </a:solidFill>
                          <a:effectLst/>
                          <a:latin typeface="Arial"/>
                        </a:rPr>
                        <a:t>Pozitīvi ietekmē klientus*, radot vērtību  pakalpojumu, procesu, IT un citu risinājumu lietošanas ērtībā, ātrumā un kvalitātē, kas pozitīvi ietekmē konkurētspēju</a:t>
                      </a:r>
                      <a:endParaRPr lang="lv-LV" sz="1800" b="0" i="0" u="none" strike="noStrike" noProof="0">
                        <a:effectLst/>
                        <a:latin typeface="Arial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9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lang="lv-LV" sz="1100" b="1" i="0" u="none" strike="noStrike" kern="1200" noProof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5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9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AF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lang="lv-LV" sz="1100" b="0" i="0" u="none" strike="noStrike" kern="1200" noProof="0">
                          <a:solidFill>
                            <a:srgbClr val="1A2732"/>
                          </a:solidFill>
                          <a:effectLst/>
                          <a:latin typeface="Arial"/>
                        </a:rPr>
                        <a:t>Ļoti būtiski palielina vērtību klientam, konkurētspēju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9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lang="lv-LV" sz="1100" b="0" i="0" u="none" strike="noStrike" kern="1200" noProof="0">
                          <a:solidFill>
                            <a:srgbClr val="1A2732"/>
                          </a:solidFill>
                          <a:effectLst/>
                          <a:latin typeface="Arial"/>
                        </a:rPr>
                        <a:t>Tieši attiecināms/vidēji ietekmē klientam radīto vērtību, konkurētspēju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9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lang="lv-LV" sz="1100" b="0" i="0" u="none" strike="noStrike" kern="1200" noProof="0">
                          <a:solidFill>
                            <a:srgbClr val="1A2732"/>
                          </a:solidFill>
                          <a:effectLst/>
                          <a:latin typeface="Arial"/>
                        </a:rPr>
                        <a:t>Netieši attiecināms uz klientam radīto vērtību, konkurētspēju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9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lang="lv-LV" sz="1100" b="0" i="0" u="none" strike="noStrike" kern="1200" noProof="0">
                          <a:solidFill>
                            <a:srgbClr val="1A2732"/>
                          </a:solidFill>
                          <a:effectLst/>
                          <a:latin typeface="Arial"/>
                        </a:rPr>
                        <a:t>Klientiem nav ieguvumu, nav ietekmes uz konkurētspēju / Nav attiecināms</a:t>
                      </a:r>
                      <a:endParaRPr lang="lv-LV" sz="1800" b="0" i="0" u="none" strike="noStrike" noProof="0">
                        <a:effectLst/>
                        <a:latin typeface="Arial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9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6263125"/>
                  </a:ext>
                </a:extLst>
              </a:tr>
              <a:tr h="1053318">
                <a:tc>
                  <a:txBody>
                    <a:bodyPr/>
                    <a:lstStyle/>
                    <a:p>
                      <a:pPr marL="0" lvl="0" algn="l" rtl="0">
                        <a:spcAft>
                          <a:spcPts val="300"/>
                        </a:spcAft>
                        <a:buNone/>
                      </a:pPr>
                      <a:r>
                        <a:rPr lang="en-GB" sz="1100" b="1" i="0" u="none" strike="noStrike" kern="1200">
                          <a:solidFill>
                            <a:schemeClr val="accent6">
                              <a:lumMod val="76000"/>
                            </a:schemeClr>
                          </a:solidFill>
                          <a:effectLst/>
                          <a:latin typeface="Arial"/>
                        </a:rPr>
                        <a:t>SPĒJU ATTĪSTĪBA</a:t>
                      </a:r>
                      <a:endParaRPr lang="en-GB" sz="1100" b="1" i="0" u="none" strike="noStrike" kern="120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  <a:p>
                      <a:pPr marL="0" marR="0" lvl="0" indent="0" algn="l">
                        <a:spcAft>
                          <a:spcPts val="300"/>
                        </a:spcAft>
                        <a:buNone/>
                      </a:pP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Pozitīvi</a:t>
                      </a:r>
                      <a:r>
                        <a:rPr lang="en-GB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ietekmē</a:t>
                      </a:r>
                      <a:r>
                        <a:rPr lang="en-GB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universitātes</a:t>
                      </a:r>
                      <a:r>
                        <a:rPr lang="en-GB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spēju</a:t>
                      </a:r>
                      <a:r>
                        <a:rPr lang="en-GB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attīstību</a:t>
                      </a:r>
                      <a:r>
                        <a:rPr lang="en-GB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pamatdarbības</a:t>
                      </a:r>
                      <a:r>
                        <a:rPr lang="en-GB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, </a:t>
                      </a: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atbalsta</a:t>
                      </a:r>
                      <a:r>
                        <a:rPr lang="en-GB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un </a:t>
                      </a: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vadības</a:t>
                      </a:r>
                      <a:r>
                        <a:rPr lang="en-GB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jomās</a:t>
                      </a:r>
                      <a:endParaRPr lang="en-GB" err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9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9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rtl="0">
                        <a:buNone/>
                      </a:pPr>
                      <a:r>
                        <a:rPr lang="en-GB" sz="1100" b="1" i="0" u="none" strike="noStrike" kern="120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GB" sz="180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9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9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AF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rtl="0">
                        <a:buNone/>
                      </a:pPr>
                      <a:r>
                        <a:rPr lang="en-GB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Rada </a:t>
                      </a: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jaunas</a:t>
                      </a:r>
                      <a:r>
                        <a:rPr lang="en-GB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spējas</a:t>
                      </a:r>
                      <a:r>
                        <a:rPr lang="en-GB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vai</a:t>
                      </a:r>
                      <a:r>
                        <a:rPr lang="en-GB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būtiski</a:t>
                      </a:r>
                      <a:r>
                        <a:rPr lang="en-GB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attīsta</a:t>
                      </a:r>
                      <a:r>
                        <a:rPr lang="en-GB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esošās</a:t>
                      </a:r>
                      <a:r>
                        <a:rPr lang="en-GB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spējas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9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9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l" rtl="0">
                        <a:buNone/>
                      </a:pP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Vidēji</a:t>
                      </a:r>
                      <a:r>
                        <a:rPr lang="en-GB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būtiski</a:t>
                      </a:r>
                      <a:r>
                        <a:rPr lang="en-GB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attīsta</a:t>
                      </a:r>
                      <a:r>
                        <a:rPr lang="en-GB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spējas</a:t>
                      </a:r>
                      <a:r>
                        <a:rPr lang="en-GB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pamatdarbības</a:t>
                      </a:r>
                      <a:r>
                        <a:rPr lang="en-GB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un </a:t>
                      </a: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atbalsta</a:t>
                      </a:r>
                      <a:r>
                        <a:rPr lang="en-GB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jomās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9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9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l" rtl="0">
                        <a:buNone/>
                      </a:pP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Nebūtiski</a:t>
                      </a:r>
                      <a:r>
                        <a:rPr lang="en-GB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attīsta</a:t>
                      </a:r>
                      <a:r>
                        <a:rPr lang="en-GB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pamatdarbības</a:t>
                      </a:r>
                      <a:r>
                        <a:rPr lang="en-GB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un </a:t>
                      </a: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atbalsta</a:t>
                      </a:r>
                      <a:r>
                        <a:rPr lang="en-GB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darbību</a:t>
                      </a:r>
                      <a:r>
                        <a:rPr lang="en-GB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spējas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9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9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l" rtl="0">
                        <a:buNone/>
                      </a:pPr>
                      <a:r>
                        <a:rPr lang="en-GB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Nav </a:t>
                      </a: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ietekmes</a:t>
                      </a:r>
                      <a:r>
                        <a:rPr lang="en-GB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uz</a:t>
                      </a:r>
                      <a:r>
                        <a:rPr lang="en-GB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pamatdarbības</a:t>
                      </a:r>
                      <a:r>
                        <a:rPr lang="en-GB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un </a:t>
                      </a: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atbalsta</a:t>
                      </a:r>
                      <a:r>
                        <a:rPr lang="en-GB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darbību</a:t>
                      </a:r>
                      <a:r>
                        <a:rPr lang="en-GB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spēju</a:t>
                      </a:r>
                      <a:r>
                        <a:rPr lang="en-GB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attīstību</a:t>
                      </a:r>
                      <a:r>
                        <a:rPr lang="en-GB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/ Nav </a:t>
                      </a: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attiecināms</a:t>
                      </a:r>
                      <a:endParaRPr lang="en-US" err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9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9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661744"/>
                  </a:ext>
                </a:extLst>
              </a:tr>
              <a:tr h="1053318">
                <a:tc>
                  <a:txBody>
                    <a:bodyPr/>
                    <a:lstStyle/>
                    <a:p>
                      <a:pPr marL="0" lvl="0" algn="l" rtl="0">
                        <a:spcAft>
                          <a:spcPts val="300"/>
                        </a:spcAft>
                        <a:buNone/>
                      </a:pPr>
                      <a:r>
                        <a:rPr lang="en-GB" sz="1100" b="1" i="0" u="none" strike="noStrike" kern="1200">
                          <a:solidFill>
                            <a:schemeClr val="accent6">
                              <a:lumMod val="76000"/>
                            </a:schemeClr>
                          </a:solidFill>
                          <a:effectLst/>
                          <a:latin typeface="Arial"/>
                        </a:rPr>
                        <a:t>EFEKTIVITĀTE UN IZMAKSU SAMAZINĀŠANA</a:t>
                      </a:r>
                      <a:endParaRPr lang="en-GB" sz="1800" b="0" i="0" u="none" strike="noStrike">
                        <a:solidFill>
                          <a:schemeClr val="accent6">
                            <a:lumMod val="76000"/>
                          </a:schemeClr>
                        </a:solidFill>
                        <a:effectLst/>
                        <a:latin typeface="Arial"/>
                      </a:endParaRPr>
                    </a:p>
                    <a:p>
                      <a:pPr marL="0" lvl="0" algn="l" rtl="0">
                        <a:spcAft>
                          <a:spcPts val="300"/>
                        </a:spcAft>
                        <a:buNone/>
                      </a:pPr>
                      <a:r>
                        <a:rPr lang="en-GB" sz="1100" b="0" i="0" u="none" strike="noStrike" kern="1200" err="1">
                          <a:solidFill>
                            <a:srgbClr val="1A2732"/>
                          </a:solidFill>
                          <a:effectLst/>
                          <a:latin typeface="Arial"/>
                        </a:rPr>
                        <a:t>Samazina</a:t>
                      </a:r>
                      <a:r>
                        <a:rPr lang="en-GB" sz="1100" b="0" i="0" u="none" strike="noStrike" kern="1200">
                          <a:solidFill>
                            <a:srgbClr val="1A2732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100" b="0" i="0" u="none" strike="noStrike" kern="1200" err="1">
                          <a:solidFill>
                            <a:srgbClr val="1A2732"/>
                          </a:solidFill>
                          <a:effectLst/>
                          <a:latin typeface="Arial"/>
                        </a:rPr>
                        <a:t>izmaksas</a:t>
                      </a:r>
                      <a:r>
                        <a:rPr lang="en-GB" sz="1100" b="0" i="0" u="none" strike="noStrike" kern="1200">
                          <a:solidFill>
                            <a:srgbClr val="1A2732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100" b="0" i="0" u="none" strike="noStrike" kern="1200" err="1">
                          <a:solidFill>
                            <a:srgbClr val="1A2732"/>
                          </a:solidFill>
                          <a:effectLst/>
                          <a:latin typeface="Arial"/>
                        </a:rPr>
                        <a:t>vai</a:t>
                      </a:r>
                      <a:r>
                        <a:rPr lang="en-GB" sz="1100" b="0" i="0" u="none" strike="noStrike" kern="1200">
                          <a:solidFill>
                            <a:srgbClr val="1A2732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100" b="0" i="0" u="none" strike="noStrike" kern="1200" err="1">
                          <a:solidFill>
                            <a:srgbClr val="1A2732"/>
                          </a:solidFill>
                          <a:effectLst/>
                          <a:latin typeface="Arial"/>
                        </a:rPr>
                        <a:t>laiku</a:t>
                      </a:r>
                      <a:r>
                        <a:rPr lang="en-GB" sz="1100" b="0" i="0" u="none" strike="noStrike" kern="1200">
                          <a:solidFill>
                            <a:srgbClr val="1A2732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100" b="0" i="0" u="none" strike="noStrike" kern="1200" err="1">
                          <a:solidFill>
                            <a:srgbClr val="1A2732"/>
                          </a:solidFill>
                          <a:effectLst/>
                          <a:latin typeface="Arial"/>
                        </a:rPr>
                        <a:t>procesu</a:t>
                      </a:r>
                      <a:r>
                        <a:rPr lang="en-GB" sz="1100" b="0" i="0" u="none" strike="noStrike" kern="1200">
                          <a:solidFill>
                            <a:srgbClr val="1A2732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100" b="0" i="0" u="none" strike="noStrike" kern="1200" err="1">
                          <a:solidFill>
                            <a:srgbClr val="1A2732"/>
                          </a:solidFill>
                          <a:effectLst/>
                          <a:latin typeface="Arial"/>
                        </a:rPr>
                        <a:t>veikšanai</a:t>
                      </a:r>
                      <a:r>
                        <a:rPr lang="en-GB" sz="1100" b="0" i="0" u="none" strike="noStrike" kern="1200">
                          <a:solidFill>
                            <a:srgbClr val="1A2732"/>
                          </a:solidFill>
                          <a:effectLst/>
                          <a:latin typeface="Arial"/>
                        </a:rPr>
                        <a:t>, </a:t>
                      </a:r>
                      <a:r>
                        <a:rPr lang="en-GB" sz="1100" b="0" i="0" u="none" strike="noStrike" kern="1200" err="1">
                          <a:solidFill>
                            <a:srgbClr val="1A2732"/>
                          </a:solidFill>
                          <a:effectLst/>
                          <a:latin typeface="Arial"/>
                        </a:rPr>
                        <a:t>pakalpojumu</a:t>
                      </a:r>
                      <a:r>
                        <a:rPr lang="en-GB" sz="1100" b="0" i="0" u="none" strike="noStrike" kern="1200">
                          <a:solidFill>
                            <a:srgbClr val="1A2732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100" b="0" i="0" u="none" strike="noStrike" kern="1200" err="1">
                          <a:solidFill>
                            <a:srgbClr val="1A2732"/>
                          </a:solidFill>
                          <a:effectLst/>
                          <a:latin typeface="Arial"/>
                        </a:rPr>
                        <a:t>izpildei</a:t>
                      </a:r>
                      <a:r>
                        <a:rPr lang="en-GB" sz="1100" b="0" i="0" u="none" strike="noStrike" kern="1200">
                          <a:solidFill>
                            <a:srgbClr val="1A2732"/>
                          </a:solidFill>
                          <a:effectLst/>
                          <a:latin typeface="Arial"/>
                        </a:rPr>
                        <a:t>, </a:t>
                      </a:r>
                      <a:r>
                        <a:rPr lang="en-GB" sz="1100" b="0" i="0" u="none" strike="noStrike" kern="1200" err="1">
                          <a:solidFill>
                            <a:srgbClr val="1A2732"/>
                          </a:solidFill>
                          <a:effectLst/>
                          <a:latin typeface="Arial"/>
                        </a:rPr>
                        <a:t>radot</a:t>
                      </a:r>
                      <a:r>
                        <a:rPr lang="en-GB" sz="1100" b="0" i="0" u="none" strike="noStrike" kern="1200">
                          <a:solidFill>
                            <a:srgbClr val="1A2732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100" b="0" i="0" u="none" strike="noStrike" kern="1200" err="1">
                          <a:solidFill>
                            <a:srgbClr val="1A2732"/>
                          </a:solidFill>
                          <a:effectLst/>
                          <a:latin typeface="Arial"/>
                        </a:rPr>
                        <a:t>izmaksu</a:t>
                      </a:r>
                      <a:r>
                        <a:rPr lang="en-GB" sz="1100" b="0" i="0" u="none" strike="noStrike" kern="1200">
                          <a:solidFill>
                            <a:srgbClr val="1A2732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100" b="0" i="0" u="none" strike="noStrike" kern="1200" err="1">
                          <a:solidFill>
                            <a:srgbClr val="1A2732"/>
                          </a:solidFill>
                          <a:effectLst/>
                          <a:latin typeface="Arial"/>
                        </a:rPr>
                        <a:t>samazinājumu</a:t>
                      </a:r>
                      <a:endParaRPr lang="en-GB" sz="1100" b="0" i="0" u="none" strike="noStrike" kern="1200">
                        <a:solidFill>
                          <a:srgbClr val="1A2732"/>
                        </a:solidFill>
                        <a:effectLst/>
                        <a:latin typeface="Arial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9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9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rtl="0">
                        <a:buNone/>
                      </a:pPr>
                      <a:r>
                        <a:rPr lang="en-GB" sz="1100" b="1" i="0" u="none" strike="noStrike" kern="120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9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9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AF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rtl="0">
                        <a:buNone/>
                      </a:pPr>
                      <a:br>
                        <a:rPr lang="en-GB" sz="1100" b="0" i="0" u="none" strike="noStrike" kern="1200">
                          <a:solidFill>
                            <a:srgbClr val="1A2732"/>
                          </a:solidFill>
                          <a:effectLst/>
                          <a:latin typeface="Arial"/>
                        </a:rPr>
                      </a:br>
                      <a:r>
                        <a:rPr lang="en-GB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Loti </a:t>
                      </a: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būtiski</a:t>
                      </a:r>
                      <a:r>
                        <a:rPr lang="en-GB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samazina</a:t>
                      </a:r>
                      <a:r>
                        <a:rPr lang="en-GB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izmaksas</a:t>
                      </a:r>
                      <a:endParaRPr lang="en-GB" sz="1800" b="0" i="0" u="none" strike="noStrike" err="1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9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9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l" rtl="0">
                        <a:buNone/>
                      </a:pPr>
                      <a:endParaRPr lang="en-GB" sz="1100" b="0" i="0" u="none" strike="noStrike" kern="120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  <a:p>
                      <a:pPr marL="0" lvl="0" algn="l">
                        <a:buNone/>
                      </a:pP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Vidēji</a:t>
                      </a:r>
                      <a:r>
                        <a:rPr lang="en-GB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liels</a:t>
                      </a:r>
                      <a:r>
                        <a:rPr lang="en-GB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izmaksu</a:t>
                      </a:r>
                      <a:r>
                        <a:rPr lang="en-GB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samazinājums</a:t>
                      </a:r>
                      <a:r>
                        <a:rPr lang="en-GB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endParaRPr lang="en-GB" sz="18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9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9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l" rtl="0">
                        <a:buNone/>
                      </a:pPr>
                      <a:r>
                        <a:rPr lang="en-GB" sz="1100" b="0" i="0" u="none" strike="noStrike" kern="1200" err="1">
                          <a:solidFill>
                            <a:srgbClr val="1A2732"/>
                          </a:solidFill>
                          <a:effectLst/>
                          <a:latin typeface="Arial"/>
                        </a:rPr>
                        <a:t>Neliels</a:t>
                      </a:r>
                      <a:r>
                        <a:rPr lang="en-GB" sz="1100" b="0" i="0" u="none" strike="noStrike" kern="1200">
                          <a:solidFill>
                            <a:srgbClr val="1A2732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100" b="0" i="0" u="none" strike="noStrike" kern="1200" err="1">
                          <a:solidFill>
                            <a:srgbClr val="1A2732"/>
                          </a:solidFill>
                          <a:effectLst/>
                          <a:latin typeface="Arial"/>
                        </a:rPr>
                        <a:t>izmaksu</a:t>
                      </a:r>
                      <a:r>
                        <a:rPr lang="en-GB" sz="1100" b="0" i="0" u="none" strike="noStrike" kern="1200">
                          <a:solidFill>
                            <a:srgbClr val="1A2732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100" b="0" i="0" u="none" strike="noStrike" kern="1200" err="1">
                          <a:solidFill>
                            <a:srgbClr val="1A2732"/>
                          </a:solidFill>
                          <a:effectLst/>
                          <a:latin typeface="Arial"/>
                        </a:rPr>
                        <a:t>samazinājums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9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9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l" rtl="0">
                        <a:buNone/>
                      </a:pPr>
                      <a:r>
                        <a:rPr lang="en-GB" sz="1100" b="0" i="0" u="none" strike="noStrike" kern="1200">
                          <a:solidFill>
                            <a:srgbClr val="1A2732"/>
                          </a:solidFill>
                          <a:effectLst/>
                          <a:latin typeface="Arial"/>
                        </a:rPr>
                        <a:t>Nav </a:t>
                      </a:r>
                      <a:r>
                        <a:rPr lang="en-GB" sz="1100" b="0" i="0" u="none" strike="noStrike" kern="1200" err="1">
                          <a:solidFill>
                            <a:srgbClr val="1A2732"/>
                          </a:solidFill>
                          <a:effectLst/>
                          <a:latin typeface="Arial"/>
                        </a:rPr>
                        <a:t>izmaksu</a:t>
                      </a:r>
                      <a:r>
                        <a:rPr lang="en-GB" sz="1100" b="0" i="0" u="none" strike="noStrike" kern="1200">
                          <a:solidFill>
                            <a:srgbClr val="1A2732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100" b="0" i="0" u="none" strike="noStrike" kern="1200" err="1">
                          <a:solidFill>
                            <a:srgbClr val="1A2732"/>
                          </a:solidFill>
                          <a:effectLst/>
                          <a:latin typeface="Arial"/>
                        </a:rPr>
                        <a:t>samazinājuma</a:t>
                      </a:r>
                      <a:r>
                        <a:rPr lang="en-GB" sz="1100" b="0" i="0" u="none" strike="noStrike" kern="1200">
                          <a:solidFill>
                            <a:srgbClr val="1A2732"/>
                          </a:solidFill>
                          <a:effectLst/>
                          <a:latin typeface="Arial"/>
                        </a:rPr>
                        <a:t> / Nav </a:t>
                      </a:r>
                      <a:r>
                        <a:rPr lang="en-GB" sz="1100" b="0" i="0" u="none" strike="noStrike" kern="1200" err="1">
                          <a:solidFill>
                            <a:srgbClr val="1A2732"/>
                          </a:solidFill>
                          <a:effectLst/>
                          <a:latin typeface="Arial"/>
                        </a:rPr>
                        <a:t>attiecināms</a:t>
                      </a:r>
                      <a:endParaRPr lang="en-GB" sz="1100" b="0" i="0" u="none" strike="noStrike" kern="1200">
                        <a:solidFill>
                          <a:srgbClr val="1A2732"/>
                        </a:solidFill>
                        <a:effectLst/>
                        <a:latin typeface="Arial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9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9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5992751"/>
                  </a:ext>
                </a:extLst>
              </a:tr>
              <a:tr h="993127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Aft>
                          <a:spcPts val="300"/>
                        </a:spcAft>
                      </a:pPr>
                      <a:r>
                        <a:rPr lang="en-GB" sz="1100" b="1" i="0" u="none" strike="noStrike" kern="1200">
                          <a:solidFill>
                            <a:schemeClr val="accent6">
                              <a:lumMod val="76000"/>
                            </a:schemeClr>
                          </a:solidFill>
                          <a:effectLst/>
                          <a:latin typeface="Arial"/>
                        </a:rPr>
                        <a:t>ATBILSTĪBA</a:t>
                      </a:r>
                      <a:endParaRPr lang="en-GB" sz="1800" b="0" i="0" u="none" strike="noStrike">
                        <a:solidFill>
                          <a:schemeClr val="accent6">
                            <a:lumMod val="76000"/>
                          </a:schemeClr>
                        </a:solidFill>
                        <a:effectLst/>
                        <a:latin typeface="Arial"/>
                      </a:endParaRPr>
                    </a:p>
                    <a:p>
                      <a:pPr marL="0" algn="l" rtl="0" eaLnBrk="1" fontAlgn="ctr" latinLnBrk="0" hangingPunct="1">
                        <a:spcAft>
                          <a:spcPts val="300"/>
                        </a:spcAft>
                      </a:pP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Atbilstības</a:t>
                      </a:r>
                      <a:r>
                        <a:rPr lang="en-GB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normatīvajam</a:t>
                      </a:r>
                      <a:r>
                        <a:rPr lang="en-GB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regulējumam</a:t>
                      </a:r>
                      <a:r>
                        <a:rPr lang="en-GB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100" b="0" i="0" u="none" strike="noStrike" kern="1200" noProof="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nodrošināšana</a:t>
                      </a:r>
                      <a:endParaRPr lang="en-GB" sz="1100" b="0" i="0" u="none" strike="noStrike" kern="1200" noProof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9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9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lang="en-GB" sz="1100" b="1" i="0" u="none" strike="noStrike" kern="120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9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9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AF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Ļoti</a:t>
                      </a:r>
                      <a:r>
                        <a:rPr lang="en-GB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būtiski</a:t>
                      </a:r>
                      <a:r>
                        <a:rPr lang="en-GB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samazina</a:t>
                      </a:r>
                      <a:r>
                        <a:rPr lang="en-GB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neatbilstību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9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9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Vidēji</a:t>
                      </a:r>
                      <a:r>
                        <a:rPr lang="en-GB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samazina</a:t>
                      </a:r>
                      <a:r>
                        <a:rPr lang="en-GB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neatbilstību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9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9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Neliela</a:t>
                      </a:r>
                      <a:r>
                        <a:rPr lang="en-GB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/</a:t>
                      </a: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nebūtiska</a:t>
                      </a:r>
                      <a:r>
                        <a:rPr lang="en-GB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ietekme</a:t>
                      </a:r>
                      <a:r>
                        <a:rPr lang="en-GB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uz</a:t>
                      </a:r>
                      <a:r>
                        <a:rPr lang="en-GB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neatbilstības</a:t>
                      </a:r>
                      <a:r>
                        <a:rPr lang="en-GB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samazināšanu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9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9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lang="en-GB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Nav </a:t>
                      </a: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ietekmes</a:t>
                      </a:r>
                      <a:r>
                        <a:rPr lang="en-GB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/ Nav </a:t>
                      </a:r>
                      <a:r>
                        <a:rPr lang="en-GB" sz="11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attiecināms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9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9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199740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CA4A13AF-2715-664F-5698-BF1E85F806BB}"/>
              </a:ext>
            </a:extLst>
          </p:cNvPr>
          <p:cNvSpPr txBox="1"/>
          <p:nvPr/>
        </p:nvSpPr>
        <p:spPr>
          <a:xfrm>
            <a:off x="64175" y="5914896"/>
            <a:ext cx="10858946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i="1">
                <a:ea typeface="Calibri"/>
                <a:cs typeface="Calibri"/>
              </a:rPr>
              <a:t>*</a:t>
            </a:r>
            <a:r>
              <a:rPr lang="en-US" sz="1200" i="1" err="1">
                <a:ea typeface="Calibri"/>
                <a:cs typeface="Calibri"/>
              </a:rPr>
              <a:t>Klienti</a:t>
            </a:r>
            <a:r>
              <a:rPr lang="en-US" sz="1200" i="1">
                <a:ea typeface="Calibri"/>
                <a:cs typeface="Calibri"/>
              </a:rPr>
              <a:t> - </a:t>
            </a:r>
            <a:r>
              <a:rPr lang="en-US" sz="1200" i="1" err="1">
                <a:ea typeface="Calibri"/>
                <a:cs typeface="Calibri"/>
              </a:rPr>
              <a:t>ārējie</a:t>
            </a:r>
            <a:r>
              <a:rPr lang="en-US" sz="1200" i="1">
                <a:ea typeface="Calibri"/>
                <a:cs typeface="Calibri"/>
              </a:rPr>
              <a:t> (</a:t>
            </a:r>
            <a:r>
              <a:rPr lang="en-US" sz="1200" i="1" err="1">
                <a:ea typeface="Calibri"/>
                <a:cs typeface="Calibri"/>
              </a:rPr>
              <a:t>studenti</a:t>
            </a:r>
            <a:r>
              <a:rPr lang="en-US" sz="1200" i="1">
                <a:ea typeface="Calibri"/>
                <a:cs typeface="Calibri"/>
              </a:rPr>
              <a:t>, </a:t>
            </a:r>
            <a:r>
              <a:rPr lang="en-US" sz="1200" i="1" err="1">
                <a:ea typeface="Calibri"/>
                <a:cs typeface="Calibri"/>
              </a:rPr>
              <a:t>sadarbības</a:t>
            </a:r>
            <a:r>
              <a:rPr lang="en-US" sz="1200" i="1">
                <a:ea typeface="Calibri"/>
                <a:cs typeface="Calibri"/>
              </a:rPr>
              <a:t> </a:t>
            </a:r>
            <a:r>
              <a:rPr lang="en-US" sz="1200" i="1" err="1">
                <a:ea typeface="Calibri"/>
                <a:cs typeface="Calibri"/>
              </a:rPr>
              <a:t>partneri</a:t>
            </a:r>
            <a:r>
              <a:rPr lang="en-US" sz="1200" i="1">
                <a:ea typeface="Calibri"/>
                <a:cs typeface="Calibri"/>
              </a:rPr>
              <a:t>, IZM/</a:t>
            </a:r>
            <a:r>
              <a:rPr lang="en-US" sz="1200" i="1" err="1">
                <a:ea typeface="Calibri"/>
                <a:cs typeface="Calibri"/>
              </a:rPr>
              <a:t>valsts</a:t>
            </a:r>
            <a:r>
              <a:rPr lang="en-US" sz="1200" i="1">
                <a:ea typeface="Calibri"/>
                <a:cs typeface="Calibri"/>
              </a:rPr>
              <a:t>, </a:t>
            </a:r>
            <a:r>
              <a:rPr lang="en-US" sz="1200" i="1" err="1">
                <a:ea typeface="Calibri"/>
                <a:cs typeface="Calibri"/>
              </a:rPr>
              <a:t>u.c.</a:t>
            </a:r>
            <a:r>
              <a:rPr lang="en-US" sz="1200" i="1">
                <a:ea typeface="Calibri"/>
                <a:cs typeface="Calibri"/>
              </a:rPr>
              <a:t>.) un </a:t>
            </a:r>
            <a:r>
              <a:rPr lang="en-US" sz="1200" i="1" err="1">
                <a:ea typeface="Calibri"/>
                <a:cs typeface="Calibri"/>
              </a:rPr>
              <a:t>iekšējie</a:t>
            </a:r>
            <a:r>
              <a:rPr lang="en-US" sz="1200" i="1">
                <a:ea typeface="Calibri"/>
                <a:cs typeface="Calibri"/>
              </a:rPr>
              <a:t> (</a:t>
            </a:r>
            <a:r>
              <a:rPr lang="en-US" sz="1200" i="1" err="1">
                <a:ea typeface="Calibri"/>
                <a:cs typeface="Calibri"/>
              </a:rPr>
              <a:t>pasniedzēji</a:t>
            </a:r>
            <a:r>
              <a:rPr lang="en-US" sz="1200" i="1">
                <a:ea typeface="Calibri"/>
                <a:cs typeface="Calibri"/>
              </a:rPr>
              <a:t>, </a:t>
            </a:r>
            <a:r>
              <a:rPr lang="en-US" sz="1200" i="1" err="1">
                <a:ea typeface="Calibri"/>
                <a:cs typeface="Calibri"/>
              </a:rPr>
              <a:t>u.c.</a:t>
            </a:r>
            <a:r>
              <a:rPr lang="en-US" sz="1200" i="1">
                <a:ea typeface="Calibri"/>
                <a:cs typeface="Calibri"/>
              </a:rPr>
              <a:t> </a:t>
            </a:r>
            <a:r>
              <a:rPr lang="en-US" sz="1200" i="1" err="1">
                <a:ea typeface="Calibri"/>
                <a:cs typeface="Calibri"/>
              </a:rPr>
              <a:t>darbinieki</a:t>
            </a:r>
            <a:r>
              <a:rPr lang="en-US" sz="1200" i="1">
                <a:ea typeface="Calibri"/>
                <a:cs typeface="Calibri"/>
              </a:rPr>
              <a:t>, kas </a:t>
            </a:r>
            <a:r>
              <a:rPr lang="en-US" sz="1200" i="1" err="1">
                <a:ea typeface="Calibri"/>
                <a:cs typeface="Calibri"/>
              </a:rPr>
              <a:t>izmanto</a:t>
            </a:r>
            <a:r>
              <a:rPr lang="en-US" sz="1200" i="1">
                <a:ea typeface="Calibri"/>
                <a:cs typeface="Calibri"/>
              </a:rPr>
              <a:t> </a:t>
            </a:r>
            <a:r>
              <a:rPr lang="en-US" sz="1200" i="1" err="1">
                <a:ea typeface="Calibri"/>
                <a:cs typeface="Calibri"/>
              </a:rPr>
              <a:t>procesa</a:t>
            </a:r>
            <a:r>
              <a:rPr lang="en-US" sz="1200" i="1">
                <a:ea typeface="Calibri"/>
                <a:cs typeface="Calibri"/>
              </a:rPr>
              <a:t>/u </a:t>
            </a:r>
            <a:r>
              <a:rPr lang="en-US" sz="1200" i="1" err="1">
                <a:ea typeface="Calibri"/>
                <a:cs typeface="Calibri"/>
              </a:rPr>
              <a:t>rezultātu</a:t>
            </a:r>
            <a:r>
              <a:rPr lang="en-US" sz="1200" i="1">
                <a:ea typeface="Calibri"/>
                <a:cs typeface="Calibri"/>
              </a:rPr>
              <a:t>, </a:t>
            </a:r>
            <a:r>
              <a:rPr lang="en-US" sz="1200" i="1" err="1">
                <a:ea typeface="Calibri"/>
                <a:cs typeface="Calibri"/>
              </a:rPr>
              <a:t>lieto</a:t>
            </a:r>
            <a:r>
              <a:rPr lang="en-US" sz="1200" i="1">
                <a:ea typeface="Calibri"/>
                <a:cs typeface="Calibri"/>
              </a:rPr>
              <a:t> IT, </a:t>
            </a:r>
            <a:r>
              <a:rPr lang="en-US" sz="1200" i="1" err="1">
                <a:ea typeface="Calibri"/>
                <a:cs typeface="Calibri"/>
              </a:rPr>
              <a:t>infrastruktūru</a:t>
            </a:r>
            <a:r>
              <a:rPr lang="en-US" sz="1200" i="1">
                <a:ea typeface="Calibri"/>
                <a:cs typeface="Calibri"/>
              </a:rPr>
              <a:t>, </a:t>
            </a:r>
            <a:r>
              <a:rPr lang="en-US" sz="1200" i="1" err="1">
                <a:ea typeface="Calibri"/>
                <a:cs typeface="Calibri"/>
              </a:rPr>
              <a:t>u.c.</a:t>
            </a:r>
            <a:r>
              <a:rPr lang="en-US" sz="1200" i="1">
                <a:ea typeface="Calibri"/>
                <a:cs typeface="Calibri"/>
              </a:rPr>
              <a:t> </a:t>
            </a:r>
            <a:r>
              <a:rPr lang="en-US" sz="1200" i="1" err="1">
                <a:ea typeface="Calibri"/>
                <a:cs typeface="Calibri"/>
              </a:rPr>
              <a:t>resursu</a:t>
            </a:r>
            <a:r>
              <a:rPr lang="en-US" sz="1200" i="1">
                <a:ea typeface="Calibri"/>
                <a:cs typeface="Calibri"/>
              </a:rPr>
              <a:t>)</a:t>
            </a:r>
          </a:p>
          <a:p>
            <a:r>
              <a:rPr lang="en-US" sz="1200" i="1">
                <a:ea typeface="Calibri"/>
                <a:cs typeface="Calibri"/>
              </a:rPr>
              <a:t>** </a:t>
            </a:r>
            <a:r>
              <a:rPr lang="en-US" sz="1200" i="1" err="1">
                <a:ea typeface="Calibri"/>
                <a:cs typeface="Calibri"/>
              </a:rPr>
              <a:t>Pamatdarbības</a:t>
            </a:r>
            <a:r>
              <a:rPr lang="en-US" sz="1200" i="1">
                <a:ea typeface="Calibri"/>
                <a:cs typeface="Calibri"/>
              </a:rPr>
              <a:t> (</a:t>
            </a:r>
            <a:r>
              <a:rPr lang="en-US" sz="1200" i="1" err="1">
                <a:ea typeface="Calibri"/>
                <a:cs typeface="Calibri"/>
              </a:rPr>
              <a:t>zinātne</a:t>
            </a:r>
            <a:r>
              <a:rPr lang="en-US" sz="1200" i="1">
                <a:ea typeface="Calibri"/>
                <a:cs typeface="Calibri"/>
              </a:rPr>
              <a:t>, </a:t>
            </a:r>
            <a:r>
              <a:rPr lang="en-US" sz="1200" i="1" err="1">
                <a:ea typeface="Calibri"/>
                <a:cs typeface="Calibri"/>
              </a:rPr>
              <a:t>studijas</a:t>
            </a:r>
            <a:r>
              <a:rPr lang="en-US" sz="1200" i="1">
                <a:ea typeface="Calibri"/>
                <a:cs typeface="Calibri"/>
              </a:rPr>
              <a:t>), </a:t>
            </a:r>
            <a:r>
              <a:rPr lang="en-US" sz="1200" i="1" err="1">
                <a:ea typeface="Calibri"/>
                <a:cs typeface="Calibri"/>
              </a:rPr>
              <a:t>atbalsta</a:t>
            </a:r>
            <a:r>
              <a:rPr lang="en-US" sz="1200" i="1">
                <a:ea typeface="Calibri"/>
                <a:cs typeface="Calibri"/>
              </a:rPr>
              <a:t>, </a:t>
            </a:r>
            <a:r>
              <a:rPr lang="en-US" sz="1200" i="1" err="1">
                <a:ea typeface="Calibri"/>
                <a:cs typeface="Calibri"/>
              </a:rPr>
              <a:t>vadības</a:t>
            </a:r>
            <a:endParaRPr lang="en-US" sz="1200" i="1">
              <a:ea typeface="Calibri"/>
              <a:cs typeface="Calibri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7FB40D-1182-6BEF-9394-8632F3AA0697}"/>
              </a:ext>
            </a:extLst>
          </p:cNvPr>
          <p:cNvSpPr/>
          <p:nvPr/>
        </p:nvSpPr>
        <p:spPr>
          <a:xfrm>
            <a:off x="1271587" y="857250"/>
            <a:ext cx="3336131" cy="77390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err="1">
                <a:cs typeface="Calibri"/>
              </a:rPr>
              <a:t>Vērtības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vērtējums</a:t>
            </a:r>
            <a:r>
              <a:rPr lang="en-US">
                <a:cs typeface="Calibri"/>
              </a:rPr>
              <a:t> = A/V/Z/N </a:t>
            </a:r>
            <a:r>
              <a:rPr lang="en-US" err="1">
                <a:cs typeface="Calibri"/>
              </a:rPr>
              <a:t>vērtība</a:t>
            </a:r>
            <a:r>
              <a:rPr lang="en-US">
                <a:cs typeface="Calibri"/>
              </a:rPr>
              <a:t> x </a:t>
            </a:r>
            <a:r>
              <a:rPr lang="en-US" err="1">
                <a:cs typeface="Calibri"/>
              </a:rPr>
              <a:t>svars</a:t>
            </a: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88324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2061B7-9058-AE9F-B078-DEFC8CC1D4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5FD4E6-2B92-DB17-7AD9-92BE03E9C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74D3B-0145-4B40-BC41-2631D243DCC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Virsraksts 1">
            <a:extLst>
              <a:ext uri="{FF2B5EF4-FFF2-40B4-BE49-F238E27FC236}">
                <a16:creationId xmlns:a16="http://schemas.microsoft.com/office/drawing/2014/main" id="{AE534ECD-211E-2571-9308-5C6D141B71B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98961" y="88512"/>
            <a:ext cx="11399520" cy="1099996"/>
          </a:xfrm>
        </p:spPr>
        <p:txBody>
          <a:bodyPr>
            <a:noAutofit/>
          </a:bodyPr>
          <a:lstStyle/>
          <a:p>
            <a:r>
              <a:rPr lang="lv-LV" sz="3600" dirty="0">
                <a:solidFill>
                  <a:srgbClr val="1B5089"/>
                </a:solidFill>
                <a:latin typeface="Arial"/>
                <a:cs typeface="Arial"/>
              </a:rPr>
              <a:t>Attīstības iniciatīvu novērtēšanas kategorijas</a:t>
            </a:r>
            <a:endParaRPr lang="lv-LV" sz="3600" b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BECFD15-6548-6305-8D48-1E650F33D3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6443856"/>
              </p:ext>
            </p:extLst>
          </p:nvPr>
        </p:nvGraphicFramePr>
        <p:xfrm>
          <a:off x="2414204" y="1933465"/>
          <a:ext cx="6024529" cy="29083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2629">
                  <a:extLst>
                    <a:ext uri="{9D8B030D-6E8A-4147-A177-3AD203B41FA5}">
                      <a16:colId xmlns:a16="http://schemas.microsoft.com/office/drawing/2014/main" val="2427106481"/>
                    </a:ext>
                  </a:extLst>
                </a:gridCol>
                <a:gridCol w="1941900">
                  <a:extLst>
                    <a:ext uri="{9D8B030D-6E8A-4147-A177-3AD203B41FA5}">
                      <a16:colId xmlns:a16="http://schemas.microsoft.com/office/drawing/2014/main" val="4125288774"/>
                    </a:ext>
                  </a:extLst>
                </a:gridCol>
              </a:tblGrid>
              <a:tr h="351106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lang="en-GB" sz="1200" b="1" i="0" u="none" strike="noStrike" kern="1200" err="1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Vērtējums</a:t>
                      </a:r>
                      <a:r>
                        <a:rPr lang="en-GB" sz="1200" b="1" i="0" u="none" strike="noStrike" kern="120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 1-10*</a:t>
                      </a:r>
                      <a:endParaRPr lang="en-GB" sz="1800" b="0" i="0" u="none" strike="noStrike" err="1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936623"/>
                  </a:ext>
                </a:extLst>
              </a:tr>
              <a:tr h="351106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lang="en-GB" sz="1100" b="1" i="0" u="none" strike="noStrike" kern="1200">
                        <a:solidFill>
                          <a:schemeClr val="accent6">
                            <a:lumMod val="76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A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331388"/>
                  </a:ext>
                </a:extLst>
              </a:tr>
              <a:tr h="1123541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Aft>
                          <a:spcPts val="300"/>
                        </a:spcAft>
                      </a:pPr>
                      <a:r>
                        <a:rPr lang="lv-LV" sz="1100" b="1" i="0" u="none" strike="noStrike" kern="1200" noProof="0">
                          <a:solidFill>
                            <a:schemeClr val="accent6">
                              <a:lumMod val="76000"/>
                            </a:schemeClr>
                          </a:solidFill>
                          <a:effectLst/>
                          <a:latin typeface="Arial"/>
                        </a:rPr>
                        <a:t>SAREŽĢĪTĪBA/RISKI</a:t>
                      </a:r>
                    </a:p>
                    <a:p>
                      <a:pPr marL="0" algn="l" rtl="0" eaLnBrk="1" fontAlgn="ctr" latinLnBrk="0" hangingPunct="1">
                        <a:spcAft>
                          <a:spcPts val="300"/>
                        </a:spcAft>
                      </a:pPr>
                      <a:r>
                        <a:rPr lang="lv-LV" sz="1100" b="0" i="0" u="none" strike="noStrike" kern="1200" noProof="0">
                          <a:solidFill>
                            <a:srgbClr val="1A2732"/>
                          </a:solidFill>
                          <a:effectLst/>
                          <a:latin typeface="Arial"/>
                        </a:rPr>
                        <a:t>Novērtējums, kādā mērā iniciatīvas ieviešana un realizācija ir sarežģīta, piemēram, prasa dažādu iesaistītu darbības koordinēšanu, izmaiņu ieviešanu vairākos IT vai citos tehniskos resursos, procesos, u.tml.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9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lang="lv-LV" sz="1100" b="0" i="0" u="none" strike="noStrike" kern="1200" noProof="0">
                          <a:solidFill>
                            <a:srgbClr val="1A2732"/>
                          </a:solidFill>
                          <a:effectLst/>
                          <a:latin typeface="Arial"/>
                        </a:rPr>
                        <a:t>1 līdz 10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9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6263125"/>
                  </a:ext>
                </a:extLst>
              </a:tr>
              <a:tr h="1053318">
                <a:tc>
                  <a:txBody>
                    <a:bodyPr/>
                    <a:lstStyle/>
                    <a:p>
                      <a:pPr marL="0" lvl="0" algn="l" rtl="0">
                        <a:spcAft>
                          <a:spcPts val="300"/>
                        </a:spcAft>
                        <a:buNone/>
                      </a:pPr>
                      <a:r>
                        <a:rPr lang="en-GB" sz="1100" b="1" i="0" u="none" strike="noStrike" kern="1200">
                          <a:solidFill>
                            <a:schemeClr val="accent6">
                              <a:lumMod val="76000"/>
                            </a:schemeClr>
                          </a:solidFill>
                          <a:effectLst/>
                          <a:latin typeface="Arial"/>
                        </a:rPr>
                        <a:t>IZMAKSAS</a:t>
                      </a:r>
                      <a:endParaRPr lang="en-GB" sz="1100" b="1" i="0" u="none" strike="noStrike" kern="120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  <a:p>
                      <a:pPr marL="0" marR="0" lvl="0" indent="0" algn="l">
                        <a:spcAft>
                          <a:spcPts val="300"/>
                        </a:spcAft>
                        <a:buNone/>
                      </a:pPr>
                      <a:r>
                        <a:rPr lang="lv-LV" sz="1100" b="0" i="0" u="none" strike="noStrike" kern="1200" noProof="0">
                          <a:solidFill>
                            <a:srgbClr val="1A2732"/>
                          </a:solidFill>
                          <a:effectLst/>
                          <a:latin typeface="Arial"/>
                        </a:rPr>
                        <a:t>Novērtējums par izmaksu apjomu lielumu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9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9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>
                        <a:buNone/>
                      </a:pPr>
                      <a:r>
                        <a:rPr lang="lv-LV" sz="1100" b="0" i="0" u="none" strike="noStrike" kern="1200" noProof="0">
                          <a:solidFill>
                            <a:srgbClr val="1A2732"/>
                          </a:solidFill>
                          <a:effectLst/>
                          <a:latin typeface="Arial"/>
                        </a:rPr>
                        <a:t>1 līdz 10</a:t>
                      </a:r>
                      <a:endParaRPr lang="en-GB" sz="1100" b="0" i="0" u="none" strike="noStrike" kern="1200" err="1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9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9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661744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A17FB40D-1182-6BEF-9394-8632F3AA0697}"/>
              </a:ext>
            </a:extLst>
          </p:cNvPr>
          <p:cNvSpPr/>
          <p:nvPr/>
        </p:nvSpPr>
        <p:spPr>
          <a:xfrm>
            <a:off x="2410208" y="1803181"/>
            <a:ext cx="4071855" cy="77390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 err="1">
                <a:cs typeface="Calibri"/>
              </a:rPr>
              <a:t>Sarežģītības</a:t>
            </a:r>
            <a:r>
              <a:rPr lang="en-US" dirty="0">
                <a:cs typeface="Calibri"/>
              </a:rPr>
              <a:t>/</a:t>
            </a:r>
            <a:r>
              <a:rPr lang="en-US" dirty="0" err="1">
                <a:cs typeface="Calibri"/>
              </a:rPr>
              <a:t>izmaksu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vērtējums</a:t>
            </a:r>
            <a:r>
              <a:rPr lang="en-US" dirty="0">
                <a:cs typeface="Calibri"/>
              </a:rPr>
              <a:t> </a:t>
            </a:r>
            <a:endParaRPr lang="en-US" dirty="0">
              <a:ea typeface="Calibri" panose="020F0502020204030204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53297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A56A9BB659A844A1AB85BDC07DD464" ma:contentTypeVersion="4" ma:contentTypeDescription="Create a new document." ma:contentTypeScope="" ma:versionID="c0b2e567202f4169564508206d363c89">
  <xsd:schema xmlns:xsd="http://www.w3.org/2001/XMLSchema" xmlns:xs="http://www.w3.org/2001/XMLSchema" xmlns:p="http://schemas.microsoft.com/office/2006/metadata/properties" xmlns:ns2="a94dbdb0-0d7a-48fa-b918-810b6d5afc12" targetNamespace="http://schemas.microsoft.com/office/2006/metadata/properties" ma:root="true" ma:fieldsID="5b75c5ba645afb6e2e839ac76c981c28" ns2:_="">
    <xsd:import namespace="a94dbdb0-0d7a-48fa-b918-810b6d5afc1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4dbdb0-0d7a-48fa-b918-810b6d5afc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01B8631-3688-4C85-84B9-4A99C7942255}">
  <ds:schemaRefs>
    <ds:schemaRef ds:uri="a94dbdb0-0d7a-48fa-b918-810b6d5afc1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5D6B1C48-CE04-416C-B184-DA3E7B8785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EDC5431-C995-4C97-861D-2005F0B3DC9B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445</Words>
  <Application>Microsoft Office PowerPoint</Application>
  <PresentationFormat>Widescreen</PresentationFormat>
  <Paragraphs>78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Office dizains</vt:lpstr>
      <vt:lpstr>Attīstības iniciatīvu pieteikuma forma</vt:lpstr>
      <vt:lpstr>Attīstības iniciatīvu novērtēšanas kategorijas</vt:lpstr>
      <vt:lpstr>Attīstības iniciatīvu novērtēšanas kategorijas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prezentācija</dc:title>
  <dc:subject/>
  <dc:creator>KID</dc:creator>
  <cp:keywords/>
  <dc:description/>
  <cp:lastModifiedBy>Dana Behmane</cp:lastModifiedBy>
  <cp:revision>75</cp:revision>
  <dcterms:created xsi:type="dcterms:W3CDTF">2020-06-09T12:17:55Z</dcterms:created>
  <dcterms:modified xsi:type="dcterms:W3CDTF">2024-11-28T09:57:37Z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0x01010084A56A9BB659A844A1AB85BDC07DD464</vt:lpwstr>
  </property>
</Properties>
</file>